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DAD6B-9FAD-40D4-AEDF-303C49F62459}" v="8" dt="2024-06-05T09:06:45.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2" d="100"/>
          <a:sy n="152" d="100"/>
        </p:scale>
        <p:origin x="2060"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2EB42-57B9-47B7-A52B-FFC108ED3CEF}" type="datetimeFigureOut">
              <a:rPr lang="it-IT" smtClean="0"/>
              <a:pPr/>
              <a:t>05/06/2024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05C32-93AF-4943-827F-7568B67FAB0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a:bodyPr>
          <a:lstStyle/>
          <a:p>
            <a:r>
              <a:rPr lang="it-IT" sz="1200" b="1" i="0" kern="1200" dirty="0">
                <a:solidFill>
                  <a:schemeClr val="tx1"/>
                </a:solidFill>
                <a:latin typeface="+mn-lt"/>
                <a:ea typeface="+mn-ea"/>
                <a:cs typeface="+mn-cs"/>
              </a:rPr>
              <a:t>Che cosa significa?</a:t>
            </a:r>
            <a:r>
              <a:rPr lang="it-IT" sz="1200" b="0" i="0" kern="1200" dirty="0">
                <a:solidFill>
                  <a:schemeClr val="tx1"/>
                </a:solidFill>
                <a:latin typeface="+mn-lt"/>
                <a:ea typeface="+mn-ea"/>
                <a:cs typeface="+mn-cs"/>
              </a:rPr>
              <a:t> L’art. 28 si riferisce ai comportamenti illeciti che possono essere compiuti da dipendenti o da funzionari della Pubblica Amministrazione, vale a dire dall’insieme dei soggetti che sono preposti allo svolgimento di funzioni di pubblico interesse quali la sanità, l’istruzione, l’ordine pubblico ecc.; organi della Pubblica Amministrazione sono, ad esempio, i ministeri e gli uffici di Comuni, Province e Regioni.</a:t>
            </a:r>
            <a:br>
              <a:rPr lang="it-IT" sz="1200" b="0" i="0" kern="1200" dirty="0">
                <a:solidFill>
                  <a:schemeClr val="tx1"/>
                </a:solidFill>
                <a:latin typeface="+mn-lt"/>
                <a:ea typeface="+mn-ea"/>
                <a:cs typeface="+mn-cs"/>
              </a:rPr>
            </a:br>
            <a:r>
              <a:rPr lang="it-IT" sz="1200" b="0" i="0" kern="1200" dirty="0">
                <a:solidFill>
                  <a:schemeClr val="tx1"/>
                </a:solidFill>
                <a:latin typeface="+mn-lt"/>
                <a:ea typeface="+mn-ea"/>
                <a:cs typeface="+mn-cs"/>
              </a:rPr>
              <a:t>Un cittadino che è stato danneggiato da un impiegato o da un funzionario dello Stato può chiedere il risarcimento dei danni direttamente alla Pubblica Amministrazione; è una garanzia per il danneggiato, perché il funzionario potrebbe non essere in grado di risarcire il danno commesso. Tuttavia, nel caso in cui un impiegato e un funzionario abbiano commesso reati penali, a risponderne non è la Pubblica Amministrazione: come abbiamo visto, la responsabilità penale è personale e quindi riguarda solamente i singoli soggetti e non lo Stato.</a:t>
            </a:r>
          </a:p>
          <a:p>
            <a:r>
              <a:rPr lang="it-IT" sz="1200" b="1" i="0" kern="1200" dirty="0">
                <a:solidFill>
                  <a:schemeClr val="tx1"/>
                </a:solidFill>
                <a:latin typeface="+mn-lt"/>
                <a:ea typeface="+mn-ea"/>
                <a:cs typeface="+mn-cs"/>
              </a:rPr>
              <a:t>Ma perché...?</a:t>
            </a:r>
            <a:r>
              <a:rPr lang="it-IT" sz="1200" b="0" i="0" kern="1200" dirty="0">
                <a:solidFill>
                  <a:schemeClr val="tx1"/>
                </a:solidFill>
                <a:latin typeface="+mn-lt"/>
                <a:ea typeface="+mn-ea"/>
                <a:cs typeface="+mn-cs"/>
              </a:rPr>
              <a:t> L’articolo indica una garanzia dei diritti del cittadino: è per questo motivo che si trova nella sezione della Costituzione dedicata alle libertà civili. I diritti dei cittadini infatti possono essere spesso esercitati solo con l’aiuto dei funzionari pubblici o, al contrario, ne può essere impedito l’esercizio per l’opposizione dei funzionari. Parliamo in questo caso non solo dei diritti costituzionali, ma di tutti i diritti garantiti dalla legge. Tra i “nuovi diritti”, per esempio, vi è quello di accesso agli atti amministrativi per chi ha un legittimo interesse: tale norma ha l’esplicito scopo di incrementare la trasparenza della Pubblica Amministrazione e di avvicinare i cittadini allo Stato.</a:t>
            </a:r>
            <a:br>
              <a:rPr lang="it-IT" sz="1200" b="0" i="0" kern="1200" dirty="0">
                <a:solidFill>
                  <a:schemeClr val="tx1"/>
                </a:solidFill>
                <a:latin typeface="+mn-lt"/>
                <a:ea typeface="+mn-ea"/>
                <a:cs typeface="+mn-cs"/>
              </a:rPr>
            </a:br>
            <a:r>
              <a:rPr lang="it-IT" sz="1200" b="0" i="0" kern="1200" dirty="0">
                <a:solidFill>
                  <a:schemeClr val="tx1"/>
                </a:solidFill>
                <a:latin typeface="+mn-lt"/>
                <a:ea typeface="+mn-ea"/>
                <a:cs typeface="+mn-cs"/>
              </a:rPr>
              <a:t>L’articolo distingue inoltre tra reati civili e reati penali. Facciamo un esempio: un funzionario che si lascia corrompere per assegnare un appalto, commette un reato penale; sarebbe assurdo che la stessa Amministrazione che egli ha danneggiato dovesse risarcire gli altri soggetti danneggiati.</a:t>
            </a:r>
          </a:p>
          <a:p>
            <a:endParaRPr lang="it-IT" dirty="0"/>
          </a:p>
        </p:txBody>
      </p:sp>
      <p:sp>
        <p:nvSpPr>
          <p:cNvPr id="4" name="Segnaposto numero diapositiva 3"/>
          <p:cNvSpPr>
            <a:spLocks noGrp="1"/>
          </p:cNvSpPr>
          <p:nvPr>
            <p:ph type="sldNum" sz="quarter" idx="10"/>
          </p:nvPr>
        </p:nvSpPr>
        <p:spPr/>
        <p:txBody>
          <a:bodyPr/>
          <a:lstStyle/>
          <a:p>
            <a:fld id="{8A405C32-93AF-4943-827F-7568B67FAB01}"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58AD86F-71CD-4005-A6D3-297034155144}" type="datetime1">
              <a:rPr lang="it-IT" smtClean="0"/>
              <a:pPr/>
              <a:t>05/06/2024</a:t>
            </a:fld>
            <a:endParaRPr lang="it-IT"/>
          </a:p>
        </p:txBody>
      </p:sp>
      <p:sp>
        <p:nvSpPr>
          <p:cNvPr id="5" name="Segnaposto piè di pagina 4"/>
          <p:cNvSpPr>
            <a:spLocks noGrp="1"/>
          </p:cNvSpPr>
          <p:nvPr>
            <p:ph type="ftr" sz="quarter" idx="11"/>
          </p:nvPr>
        </p:nvSpPr>
        <p:spPr/>
        <p:txBody>
          <a:bodyPr/>
          <a:lstStyle/>
          <a:p>
            <a:r>
              <a:rPr lang="it-IT"/>
              <a:t>la responsabilità amministrativa e contabile</a:t>
            </a:r>
          </a:p>
        </p:txBody>
      </p:sp>
      <p:sp>
        <p:nvSpPr>
          <p:cNvPr id="6" name="Segnaposto numero diapositiva 5"/>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5514C5-1757-4F78-8189-1B6D2EB8486D}" type="datetime1">
              <a:rPr lang="it-IT" smtClean="0"/>
              <a:pPr/>
              <a:t>05/06/2024</a:t>
            </a:fld>
            <a:endParaRPr lang="it-IT"/>
          </a:p>
        </p:txBody>
      </p:sp>
      <p:sp>
        <p:nvSpPr>
          <p:cNvPr id="5" name="Segnaposto piè di pagina 4"/>
          <p:cNvSpPr>
            <a:spLocks noGrp="1"/>
          </p:cNvSpPr>
          <p:nvPr>
            <p:ph type="ftr" sz="quarter" idx="11"/>
          </p:nvPr>
        </p:nvSpPr>
        <p:spPr/>
        <p:txBody>
          <a:bodyPr/>
          <a:lstStyle/>
          <a:p>
            <a:r>
              <a:rPr lang="it-IT"/>
              <a:t>la responsabilità amministrativa e contabile</a:t>
            </a:r>
          </a:p>
        </p:txBody>
      </p:sp>
      <p:sp>
        <p:nvSpPr>
          <p:cNvPr id="6" name="Segnaposto numero diapositiva 5"/>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D548B74-9EDF-4285-8626-5EBFCC51DC4F}" type="datetime1">
              <a:rPr lang="it-IT" smtClean="0"/>
              <a:pPr/>
              <a:t>05/06/2024</a:t>
            </a:fld>
            <a:endParaRPr lang="it-IT"/>
          </a:p>
        </p:txBody>
      </p:sp>
      <p:sp>
        <p:nvSpPr>
          <p:cNvPr id="5" name="Segnaposto piè di pagina 4"/>
          <p:cNvSpPr>
            <a:spLocks noGrp="1"/>
          </p:cNvSpPr>
          <p:nvPr>
            <p:ph type="ftr" sz="quarter" idx="11"/>
          </p:nvPr>
        </p:nvSpPr>
        <p:spPr/>
        <p:txBody>
          <a:bodyPr/>
          <a:lstStyle/>
          <a:p>
            <a:r>
              <a:rPr lang="it-IT"/>
              <a:t>la responsabilità amministrativa e contabile</a:t>
            </a:r>
          </a:p>
        </p:txBody>
      </p:sp>
      <p:sp>
        <p:nvSpPr>
          <p:cNvPr id="6" name="Segnaposto numero diapositiva 5"/>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32E5975-6BC0-4AF1-AAAC-0199B7DEBC74}" type="datetime1">
              <a:rPr lang="it-IT" smtClean="0"/>
              <a:pPr/>
              <a:t>05/06/2024</a:t>
            </a:fld>
            <a:endParaRPr lang="it-IT"/>
          </a:p>
        </p:txBody>
      </p:sp>
      <p:sp>
        <p:nvSpPr>
          <p:cNvPr id="5" name="Segnaposto piè di pagina 4"/>
          <p:cNvSpPr>
            <a:spLocks noGrp="1"/>
          </p:cNvSpPr>
          <p:nvPr>
            <p:ph type="ftr" sz="quarter" idx="11"/>
          </p:nvPr>
        </p:nvSpPr>
        <p:spPr/>
        <p:txBody>
          <a:bodyPr/>
          <a:lstStyle/>
          <a:p>
            <a:r>
              <a:rPr lang="it-IT"/>
              <a:t>la responsabilità amministrativa e contabile</a:t>
            </a:r>
          </a:p>
        </p:txBody>
      </p:sp>
      <p:sp>
        <p:nvSpPr>
          <p:cNvPr id="6" name="Segnaposto numero diapositiva 5"/>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DD8E7F2-E9C5-4D2E-A271-5A39B49CDC2F}" type="datetime1">
              <a:rPr lang="it-IT" smtClean="0"/>
              <a:pPr/>
              <a:t>05/06/2024</a:t>
            </a:fld>
            <a:endParaRPr lang="it-IT"/>
          </a:p>
        </p:txBody>
      </p:sp>
      <p:sp>
        <p:nvSpPr>
          <p:cNvPr id="5" name="Segnaposto piè di pagina 4"/>
          <p:cNvSpPr>
            <a:spLocks noGrp="1"/>
          </p:cNvSpPr>
          <p:nvPr>
            <p:ph type="ftr" sz="quarter" idx="11"/>
          </p:nvPr>
        </p:nvSpPr>
        <p:spPr/>
        <p:txBody>
          <a:bodyPr/>
          <a:lstStyle/>
          <a:p>
            <a:r>
              <a:rPr lang="it-IT"/>
              <a:t>la responsabilità amministrativa e contabile</a:t>
            </a:r>
          </a:p>
        </p:txBody>
      </p:sp>
      <p:sp>
        <p:nvSpPr>
          <p:cNvPr id="6" name="Segnaposto numero diapositiva 5"/>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1BE8919-27E5-412E-9456-64A37479CC28}" type="datetime1">
              <a:rPr lang="it-IT" smtClean="0"/>
              <a:pPr/>
              <a:t>05/06/2024</a:t>
            </a:fld>
            <a:endParaRPr lang="it-IT"/>
          </a:p>
        </p:txBody>
      </p:sp>
      <p:sp>
        <p:nvSpPr>
          <p:cNvPr id="6" name="Segnaposto piè di pagina 5"/>
          <p:cNvSpPr>
            <a:spLocks noGrp="1"/>
          </p:cNvSpPr>
          <p:nvPr>
            <p:ph type="ftr" sz="quarter" idx="11"/>
          </p:nvPr>
        </p:nvSpPr>
        <p:spPr/>
        <p:txBody>
          <a:bodyPr/>
          <a:lstStyle/>
          <a:p>
            <a:r>
              <a:rPr lang="it-IT"/>
              <a:t>la responsabilità amministrativa e contabile</a:t>
            </a:r>
          </a:p>
        </p:txBody>
      </p:sp>
      <p:sp>
        <p:nvSpPr>
          <p:cNvPr id="7" name="Segnaposto numero diapositiva 6"/>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55282BC-B1E4-46A8-B4AD-BC425AC7BB25}" type="datetime1">
              <a:rPr lang="it-IT" smtClean="0"/>
              <a:pPr/>
              <a:t>05/06/2024</a:t>
            </a:fld>
            <a:endParaRPr lang="it-IT"/>
          </a:p>
        </p:txBody>
      </p:sp>
      <p:sp>
        <p:nvSpPr>
          <p:cNvPr id="8" name="Segnaposto piè di pagina 7"/>
          <p:cNvSpPr>
            <a:spLocks noGrp="1"/>
          </p:cNvSpPr>
          <p:nvPr>
            <p:ph type="ftr" sz="quarter" idx="11"/>
          </p:nvPr>
        </p:nvSpPr>
        <p:spPr/>
        <p:txBody>
          <a:bodyPr/>
          <a:lstStyle/>
          <a:p>
            <a:r>
              <a:rPr lang="it-IT"/>
              <a:t>la responsabilità amministrativa e contabile</a:t>
            </a:r>
          </a:p>
        </p:txBody>
      </p:sp>
      <p:sp>
        <p:nvSpPr>
          <p:cNvPr id="9" name="Segnaposto numero diapositiva 8"/>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CC3ECDE-0F78-4716-897A-99F58B8E736F}" type="datetime1">
              <a:rPr lang="it-IT" smtClean="0"/>
              <a:pPr/>
              <a:t>05/06/2024</a:t>
            </a:fld>
            <a:endParaRPr lang="it-IT"/>
          </a:p>
        </p:txBody>
      </p:sp>
      <p:sp>
        <p:nvSpPr>
          <p:cNvPr id="4" name="Segnaposto piè di pagina 3"/>
          <p:cNvSpPr>
            <a:spLocks noGrp="1"/>
          </p:cNvSpPr>
          <p:nvPr>
            <p:ph type="ftr" sz="quarter" idx="11"/>
          </p:nvPr>
        </p:nvSpPr>
        <p:spPr/>
        <p:txBody>
          <a:bodyPr/>
          <a:lstStyle/>
          <a:p>
            <a:r>
              <a:rPr lang="it-IT"/>
              <a:t>la responsabilità amministrativa e contabile</a:t>
            </a:r>
          </a:p>
        </p:txBody>
      </p:sp>
      <p:sp>
        <p:nvSpPr>
          <p:cNvPr id="5" name="Segnaposto numero diapositiva 4"/>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369043-90F2-40B2-BB48-237C642DBA75}" type="datetime1">
              <a:rPr lang="it-IT" smtClean="0"/>
              <a:pPr/>
              <a:t>05/06/2024</a:t>
            </a:fld>
            <a:endParaRPr lang="it-IT"/>
          </a:p>
        </p:txBody>
      </p:sp>
      <p:sp>
        <p:nvSpPr>
          <p:cNvPr id="3" name="Segnaposto piè di pagina 2"/>
          <p:cNvSpPr>
            <a:spLocks noGrp="1"/>
          </p:cNvSpPr>
          <p:nvPr>
            <p:ph type="ftr" sz="quarter" idx="11"/>
          </p:nvPr>
        </p:nvSpPr>
        <p:spPr/>
        <p:txBody>
          <a:bodyPr/>
          <a:lstStyle/>
          <a:p>
            <a:r>
              <a:rPr lang="it-IT"/>
              <a:t>la responsabilità amministrativa e contabile</a:t>
            </a:r>
          </a:p>
        </p:txBody>
      </p:sp>
      <p:sp>
        <p:nvSpPr>
          <p:cNvPr id="4" name="Segnaposto numero diapositiva 3"/>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97B128A-83C3-4193-B2DB-5AA4F02797E0}" type="datetime1">
              <a:rPr lang="it-IT" smtClean="0"/>
              <a:pPr/>
              <a:t>05/06/2024</a:t>
            </a:fld>
            <a:endParaRPr lang="it-IT"/>
          </a:p>
        </p:txBody>
      </p:sp>
      <p:sp>
        <p:nvSpPr>
          <p:cNvPr id="6" name="Segnaposto piè di pagina 5"/>
          <p:cNvSpPr>
            <a:spLocks noGrp="1"/>
          </p:cNvSpPr>
          <p:nvPr>
            <p:ph type="ftr" sz="quarter" idx="11"/>
          </p:nvPr>
        </p:nvSpPr>
        <p:spPr/>
        <p:txBody>
          <a:bodyPr/>
          <a:lstStyle/>
          <a:p>
            <a:r>
              <a:rPr lang="it-IT"/>
              <a:t>la responsabilità amministrativa e contabile</a:t>
            </a:r>
          </a:p>
        </p:txBody>
      </p:sp>
      <p:sp>
        <p:nvSpPr>
          <p:cNvPr id="7" name="Segnaposto numero diapositiva 6"/>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5741436-9690-4940-B7A4-0342FD279777}" type="datetime1">
              <a:rPr lang="it-IT" smtClean="0"/>
              <a:pPr/>
              <a:t>05/06/2024</a:t>
            </a:fld>
            <a:endParaRPr lang="it-IT"/>
          </a:p>
        </p:txBody>
      </p:sp>
      <p:sp>
        <p:nvSpPr>
          <p:cNvPr id="6" name="Segnaposto piè di pagina 5"/>
          <p:cNvSpPr>
            <a:spLocks noGrp="1"/>
          </p:cNvSpPr>
          <p:nvPr>
            <p:ph type="ftr" sz="quarter" idx="11"/>
          </p:nvPr>
        </p:nvSpPr>
        <p:spPr/>
        <p:txBody>
          <a:bodyPr/>
          <a:lstStyle/>
          <a:p>
            <a:r>
              <a:rPr lang="it-IT"/>
              <a:t>la responsabilità amministrativa e contabile</a:t>
            </a:r>
          </a:p>
        </p:txBody>
      </p:sp>
      <p:sp>
        <p:nvSpPr>
          <p:cNvPr id="7" name="Segnaposto numero diapositiva 6"/>
          <p:cNvSpPr>
            <a:spLocks noGrp="1"/>
          </p:cNvSpPr>
          <p:nvPr>
            <p:ph type="sldNum" sz="quarter" idx="12"/>
          </p:nvPr>
        </p:nvSpPr>
        <p:spPr/>
        <p:txBody>
          <a:bodyPr/>
          <a:lstStyle/>
          <a:p>
            <a:fld id="{D3AA8203-F5FF-4C0F-A37F-0007076898A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63883-F764-4865-93C8-1526C3608091}" type="datetime1">
              <a:rPr lang="it-IT" smtClean="0"/>
              <a:pPr/>
              <a:t>05/06/2024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la responsabilità amministrativa e contabile</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8203-F5FF-4C0F-A37F-0007076898A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8" name="Rectangle 14342">
            <a:extLst>
              <a:ext uri="{FF2B5EF4-FFF2-40B4-BE49-F238E27FC236}">
                <a16:creationId xmlns:a16="http://schemas.microsoft.com/office/drawing/2014/main" id="{932495F0-C5CB-4823-AE70-EED61EBAB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638387" y="1143000"/>
            <a:ext cx="3634740" cy="2898648"/>
          </a:xfrm>
        </p:spPr>
        <p:txBody>
          <a:bodyPr>
            <a:normAutofit/>
          </a:bodyPr>
          <a:lstStyle/>
          <a:p>
            <a:pPr algn="l">
              <a:lnSpc>
                <a:spcPct val="90000"/>
              </a:lnSpc>
            </a:pPr>
            <a:r>
              <a:rPr lang="it-IT" sz="3600" dirty="0"/>
              <a:t>LE RESPONSABILITA’ PER COLPA GRAVE</a:t>
            </a:r>
          </a:p>
        </p:txBody>
      </p:sp>
      <p:sp>
        <p:nvSpPr>
          <p:cNvPr id="14359" name="Rectangle 14344">
            <a:extLst>
              <a:ext uri="{FF2B5EF4-FFF2-40B4-BE49-F238E27FC236}">
                <a16:creationId xmlns:a16="http://schemas.microsoft.com/office/drawing/2014/main" id="{CB8B9C25-D80D-48EC-B83A-231219A80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94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Home">
            <a:extLst>
              <a:ext uri="{FF2B5EF4-FFF2-40B4-BE49-F238E27FC236}">
                <a16:creationId xmlns:a16="http://schemas.microsoft.com/office/drawing/2014/main" id="{2CDB799A-7B64-CF07-57C0-418EE4AE20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5717" y="1263997"/>
            <a:ext cx="4080750" cy="999783"/>
          </a:xfrm>
          <a:prstGeom prst="rect">
            <a:avLst/>
          </a:prstGeom>
          <a:noFill/>
          <a:extLst>
            <a:ext uri="{909E8E84-426E-40DD-AFC4-6F175D3DCCD1}">
              <a14:hiddenFill xmlns:a14="http://schemas.microsoft.com/office/drawing/2010/main">
                <a:solidFill>
                  <a:srgbClr val="FFFFFF"/>
                </a:solidFill>
              </a14:hiddenFill>
            </a:ext>
          </a:extLst>
        </p:spPr>
      </p:pic>
      <p:sp>
        <p:nvSpPr>
          <p:cNvPr id="14360" name="Rectangle 14346">
            <a:extLst>
              <a:ext uri="{FF2B5EF4-FFF2-40B4-BE49-F238E27FC236}">
                <a16:creationId xmlns:a16="http://schemas.microsoft.com/office/drawing/2014/main" id="{601CC70B-8875-45A1-8AFD-7D546E3C0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422" y="4177748"/>
            <a:ext cx="3618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egnaposto piè di pagina 4"/>
          <p:cNvSpPr>
            <a:spLocks noGrp="1"/>
          </p:cNvSpPr>
          <p:nvPr>
            <p:ph type="ftr" sz="quarter" idx="11"/>
          </p:nvPr>
        </p:nvSpPr>
        <p:spPr>
          <a:xfrm>
            <a:off x="1492799" y="6356350"/>
            <a:ext cx="2249542" cy="365125"/>
          </a:xfrm>
        </p:spPr>
        <p:txBody>
          <a:bodyPr>
            <a:normAutofit/>
          </a:bodyPr>
          <a:lstStyle/>
          <a:p>
            <a:pPr>
              <a:lnSpc>
                <a:spcPct val="90000"/>
              </a:lnSpc>
              <a:spcAft>
                <a:spcPts val="600"/>
              </a:spcAft>
            </a:pPr>
            <a:r>
              <a:rPr lang="it-IT" sz="900">
                <a:solidFill>
                  <a:schemeClr val="tx1">
                    <a:lumMod val="50000"/>
                    <a:lumOff val="50000"/>
                  </a:schemeClr>
                </a:solidFill>
              </a:rPr>
              <a:t>la responsabilità amministrativa e contabile</a:t>
            </a:r>
          </a:p>
        </p:txBody>
      </p:sp>
      <p:sp>
        <p:nvSpPr>
          <p:cNvPr id="4" name="Segnaposto numero diapositiva 3"/>
          <p:cNvSpPr>
            <a:spLocks noGrp="1"/>
          </p:cNvSpPr>
          <p:nvPr>
            <p:ph type="sldNum" sz="quarter" idx="12"/>
          </p:nvPr>
        </p:nvSpPr>
        <p:spPr>
          <a:xfrm>
            <a:off x="3742341" y="6356350"/>
            <a:ext cx="530786" cy="365125"/>
          </a:xfrm>
        </p:spPr>
        <p:txBody>
          <a:bodyPr>
            <a:normAutofit/>
          </a:bodyPr>
          <a:lstStyle/>
          <a:p>
            <a:pPr>
              <a:spcAft>
                <a:spcPts val="600"/>
              </a:spcAft>
            </a:pPr>
            <a:fld id="{D3AA8203-F5FF-4C0F-A37F-0007076898AD}" type="slidenum">
              <a:rPr lang="it-IT">
                <a:solidFill>
                  <a:schemeClr val="tx1">
                    <a:lumMod val="50000"/>
                    <a:lumOff val="50000"/>
                  </a:schemeClr>
                </a:solidFill>
              </a:rPr>
              <a:pPr>
                <a:spcAft>
                  <a:spcPts val="600"/>
                </a:spcAft>
              </a:pPr>
              <a:t>1</a:t>
            </a:fld>
            <a:endParaRPr lang="it-IT">
              <a:solidFill>
                <a:schemeClr val="tx1">
                  <a:lumMod val="50000"/>
                  <a:lumOff val="50000"/>
                </a:schemeClr>
              </a:solidFill>
            </a:endParaRPr>
          </a:p>
        </p:txBody>
      </p:sp>
      <p:pic>
        <p:nvPicPr>
          <p:cNvPr id="8" name="Immagine 7" descr="ITA-agenzia-Bz-it.jpg"/>
          <p:cNvPicPr>
            <a:picLocks noChangeAspect="1"/>
          </p:cNvPicPr>
          <p:nvPr/>
        </p:nvPicPr>
        <p:blipFill>
          <a:blip r:embed="rId3"/>
          <a:stretch>
            <a:fillRect/>
          </a:stretch>
        </p:blipFill>
        <p:spPr>
          <a:xfrm>
            <a:off x="4695717" y="4354475"/>
            <a:ext cx="4080750" cy="1479271"/>
          </a:xfrm>
          <a:prstGeom prst="rect">
            <a:avLst/>
          </a:prstGeom>
        </p:spPr>
      </p:pic>
      <p:sp>
        <p:nvSpPr>
          <p:cNvPr id="14338" name="AutoShape 2" descr="Risultati immagini per ago sindaca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484984" y="1002832"/>
            <a:ext cx="7886700" cy="626881"/>
          </a:xfrm>
          <a:prstGeom prst="rect">
            <a:avLst/>
          </a:prstGeom>
        </p:spPr>
        <p:txBody>
          <a:bodyPr vert="horz" lIns="91440" tIns="45720" rIns="91440" bIns="45720" rtlCol="0">
            <a:normAutofit/>
          </a:bodyPr>
          <a:lstStyle/>
          <a:p>
            <a:pPr>
              <a:lnSpc>
                <a:spcPct val="90000"/>
              </a:lnSpc>
              <a:spcAft>
                <a:spcPts val="600"/>
              </a:spcAft>
            </a:pPr>
            <a:r>
              <a:rPr lang="en-US" sz="1600" dirty="0">
                <a:latin typeface="+mj-lt"/>
              </a:rPr>
              <a:t>Verso chi </a:t>
            </a:r>
            <a:r>
              <a:rPr lang="en-US" sz="1600" dirty="0" err="1">
                <a:latin typeface="+mj-lt"/>
              </a:rPr>
              <a:t>rispondono</a:t>
            </a:r>
            <a:r>
              <a:rPr lang="en-US" sz="1600" dirty="0">
                <a:latin typeface="+mj-lt"/>
              </a:rPr>
              <a:t> </a:t>
            </a:r>
            <a:r>
              <a:rPr lang="en-US" sz="1600" dirty="0" err="1">
                <a:latin typeface="+mj-lt"/>
              </a:rPr>
              <a:t>i</a:t>
            </a:r>
            <a:r>
              <a:rPr lang="en-US" sz="1600" dirty="0">
                <a:latin typeface="+mj-lt"/>
              </a:rPr>
              <a:t> </a:t>
            </a:r>
            <a:r>
              <a:rPr lang="en-US" sz="1600" dirty="0" err="1">
                <a:latin typeface="+mj-lt"/>
              </a:rPr>
              <a:t>dipendenti</a:t>
            </a:r>
            <a:r>
              <a:rPr lang="en-US" sz="1600" dirty="0">
                <a:latin typeface="+mj-lt"/>
              </a:rPr>
              <a:t> </a:t>
            </a:r>
            <a:r>
              <a:rPr lang="en-US" sz="1600" dirty="0" err="1">
                <a:latin typeface="+mj-lt"/>
              </a:rPr>
              <a:t>pubblici</a:t>
            </a:r>
            <a:r>
              <a:rPr lang="en-US" sz="1600" dirty="0">
                <a:latin typeface="+mj-lt"/>
              </a:rPr>
              <a:t> </a:t>
            </a:r>
            <a:r>
              <a:rPr lang="en-US" sz="1600" dirty="0" err="1">
                <a:latin typeface="+mj-lt"/>
              </a:rPr>
              <a:t>dei</a:t>
            </a:r>
            <a:r>
              <a:rPr lang="en-US" sz="1600" dirty="0">
                <a:latin typeface="+mj-lt"/>
              </a:rPr>
              <a:t> </a:t>
            </a:r>
            <a:r>
              <a:rPr lang="en-US" sz="1600" dirty="0" err="1">
                <a:latin typeface="+mj-lt"/>
              </a:rPr>
              <a:t>danni</a:t>
            </a:r>
            <a:r>
              <a:rPr lang="en-US" sz="1600" dirty="0">
                <a:latin typeface="+mj-lt"/>
              </a:rPr>
              <a:t> </a:t>
            </a:r>
            <a:r>
              <a:rPr lang="en-US" sz="1600" dirty="0" err="1">
                <a:latin typeface="+mj-lt"/>
              </a:rPr>
              <a:t>cagionati</a:t>
            </a:r>
            <a:r>
              <a:rPr lang="en-US" sz="1600" dirty="0">
                <a:latin typeface="+mj-lt"/>
              </a:rPr>
              <a:t> </a:t>
            </a:r>
            <a:r>
              <a:rPr lang="en-US" sz="1600" dirty="0" err="1">
                <a:latin typeface="+mj-lt"/>
              </a:rPr>
              <a:t>nell’esercizio</a:t>
            </a:r>
            <a:r>
              <a:rPr lang="en-US" sz="1600" dirty="0">
                <a:latin typeface="+mj-lt"/>
              </a:rPr>
              <a:t> </a:t>
            </a:r>
            <a:r>
              <a:rPr lang="en-US" sz="1600" dirty="0" err="1">
                <a:latin typeface="+mj-lt"/>
              </a:rPr>
              <a:t>delle</a:t>
            </a:r>
            <a:r>
              <a:rPr lang="en-US" sz="1600" dirty="0">
                <a:latin typeface="+mj-lt"/>
              </a:rPr>
              <a:t> </a:t>
            </a:r>
            <a:r>
              <a:rPr lang="en-US" sz="1600" dirty="0" err="1">
                <a:latin typeface="+mj-lt"/>
              </a:rPr>
              <a:t>proprie</a:t>
            </a:r>
            <a:r>
              <a:rPr lang="en-US" sz="1600" dirty="0">
                <a:latin typeface="+mj-lt"/>
              </a:rPr>
              <a:t> </a:t>
            </a:r>
            <a:r>
              <a:rPr lang="en-US" sz="1600" dirty="0" err="1">
                <a:latin typeface="+mj-lt"/>
              </a:rPr>
              <a:t>attribuzioni</a:t>
            </a:r>
            <a:r>
              <a:rPr lang="en-US" sz="1600" dirty="0">
                <a:latin typeface="+mj-lt"/>
              </a:rPr>
              <a:t> /</a:t>
            </a:r>
            <a:r>
              <a:rPr lang="en-US" sz="1600" dirty="0" err="1">
                <a:latin typeface="+mj-lt"/>
              </a:rPr>
              <a:t>funzioni</a:t>
            </a:r>
            <a:r>
              <a:rPr lang="en-US" sz="1600" dirty="0">
                <a:latin typeface="+mj-lt"/>
              </a:rPr>
              <a:t> ?</a:t>
            </a:r>
          </a:p>
          <a:p>
            <a:pPr indent="-228600">
              <a:lnSpc>
                <a:spcPct val="90000"/>
              </a:lnSpc>
              <a:spcAft>
                <a:spcPts val="600"/>
              </a:spcAft>
              <a:buFont typeface="Arial" panose="020B0604020202020204" pitchFamily="34" charset="0"/>
              <a:buChar char="•"/>
            </a:pPr>
            <a:endParaRPr lang="en-US" sz="1600" dirty="0">
              <a:latin typeface="+mj-lt"/>
            </a:endParaRPr>
          </a:p>
        </p:txBody>
      </p:sp>
      <p:sp>
        <p:nvSpPr>
          <p:cNvPr id="8" name="Segnaposto piè di pagina 7"/>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7" name="Segnaposto numero diapositiva 6"/>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10</a:t>
            </a:fld>
            <a:endParaRPr lang="en-US"/>
          </a:p>
        </p:txBody>
      </p:sp>
      <p:sp>
        <p:nvSpPr>
          <p:cNvPr id="3" name="Rettangolo 2"/>
          <p:cNvSpPr/>
          <p:nvPr/>
        </p:nvSpPr>
        <p:spPr>
          <a:xfrm>
            <a:off x="285720" y="2636912"/>
            <a:ext cx="8286808" cy="338554"/>
          </a:xfrm>
          <a:prstGeom prst="rect">
            <a:avLst/>
          </a:prstGeom>
        </p:spPr>
        <p:txBody>
          <a:bodyPr wrap="square">
            <a:spAutoFit/>
          </a:bodyPr>
          <a:lstStyle/>
          <a:p>
            <a:pPr>
              <a:spcAft>
                <a:spcPts val="600"/>
              </a:spcAft>
            </a:pPr>
            <a:r>
              <a:rPr lang="it-IT" sz="1600" dirty="0">
                <a:latin typeface="+mj-lt"/>
              </a:rPr>
              <a:t>1.Direttamente verso i terzi (responsabilità civile extracontrattuale ex art. 2043 c.c.) </a:t>
            </a:r>
          </a:p>
        </p:txBody>
      </p:sp>
      <p:sp>
        <p:nvSpPr>
          <p:cNvPr id="4" name="Rettangolo 3"/>
          <p:cNvSpPr/>
          <p:nvPr/>
        </p:nvSpPr>
        <p:spPr>
          <a:xfrm>
            <a:off x="313650" y="3573016"/>
            <a:ext cx="7786742" cy="584775"/>
          </a:xfrm>
          <a:prstGeom prst="rect">
            <a:avLst/>
          </a:prstGeom>
        </p:spPr>
        <p:txBody>
          <a:bodyPr wrap="square">
            <a:spAutoFit/>
          </a:bodyPr>
          <a:lstStyle/>
          <a:p>
            <a:pPr>
              <a:spcAft>
                <a:spcPts val="600"/>
              </a:spcAft>
            </a:pPr>
            <a:r>
              <a:rPr lang="it-IT" sz="1600" dirty="0">
                <a:latin typeface="+mj-lt"/>
              </a:rPr>
              <a:t>2. Verso l’Amministrazione di appartenenza e verso la Pubblica Amministrazione in genere (responsabilità patrimoniale, amministrativa e contabile).</a:t>
            </a:r>
          </a:p>
        </p:txBody>
      </p:sp>
      <p:sp>
        <p:nvSpPr>
          <p:cNvPr id="5" name="Rettangolo 4"/>
          <p:cNvSpPr/>
          <p:nvPr/>
        </p:nvSpPr>
        <p:spPr>
          <a:xfrm>
            <a:off x="285720" y="5157192"/>
            <a:ext cx="8358246" cy="338554"/>
          </a:xfrm>
          <a:prstGeom prst="rect">
            <a:avLst/>
          </a:prstGeom>
        </p:spPr>
        <p:txBody>
          <a:bodyPr wrap="square">
            <a:spAutoFit/>
          </a:bodyPr>
          <a:lstStyle/>
          <a:p>
            <a:pPr algn="ctr">
              <a:spcAft>
                <a:spcPts val="600"/>
              </a:spcAft>
            </a:pPr>
            <a:r>
              <a:rPr lang="it-IT" sz="1600" u="sng" dirty="0">
                <a:latin typeface="+mj-lt"/>
              </a:rPr>
              <a:t>Al privato cittadino in caso di danno subito è riconosciuta la possibilità di scegliere chi escutere</a:t>
            </a:r>
            <a:r>
              <a:rPr lang="it-IT" sz="1600" dirty="0">
                <a:latin typeface="+mj-l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28650" y="365125"/>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dirty="0">
                <a:solidFill>
                  <a:schemeClr val="tx1"/>
                </a:solidFill>
                <a:latin typeface="+mj-lt"/>
                <a:ea typeface="+mj-ea"/>
                <a:cs typeface="+mj-cs"/>
              </a:rPr>
              <a:t>IN CONCLUSIONE :</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p:cNvSpPr/>
          <p:nvPr/>
        </p:nvSpPr>
        <p:spPr>
          <a:xfrm>
            <a:off x="627507" y="2257641"/>
            <a:ext cx="7886700" cy="4251960"/>
          </a:xfrm>
          <a:prstGeom prst="rect">
            <a:avLst/>
          </a:prstGeom>
        </p:spPr>
        <p:txBody>
          <a:bodyPr vert="horz" lIns="91440" tIns="45720" rIns="91440" bIns="45720" rtlCol="0">
            <a:normAutofit/>
          </a:bodyPr>
          <a:lstStyle/>
          <a:p>
            <a:pPr>
              <a:lnSpc>
                <a:spcPct val="90000"/>
              </a:lnSpc>
              <a:spcAft>
                <a:spcPts val="600"/>
              </a:spcAft>
            </a:pPr>
            <a:r>
              <a:rPr lang="en-US" sz="1600" b="1" u="sng" dirty="0">
                <a:latin typeface="+mj-lt"/>
              </a:rPr>
              <a:t>La </a:t>
            </a:r>
            <a:r>
              <a:rPr lang="en-US" sz="1600" b="1" u="sng" dirty="0" err="1">
                <a:latin typeface="+mj-lt"/>
              </a:rPr>
              <a:t>legislazione</a:t>
            </a:r>
            <a:r>
              <a:rPr lang="en-US" sz="1600" b="1" u="sng" dirty="0">
                <a:latin typeface="+mj-lt"/>
              </a:rPr>
              <a:t> </a:t>
            </a:r>
            <a:r>
              <a:rPr lang="en-US" sz="1600" b="1" u="sng" dirty="0" err="1">
                <a:latin typeface="+mj-lt"/>
              </a:rPr>
              <a:t>limita</a:t>
            </a:r>
            <a:r>
              <a:rPr lang="en-US" sz="1600" b="1" u="sng" dirty="0">
                <a:latin typeface="+mj-lt"/>
              </a:rPr>
              <a:t> la </a:t>
            </a:r>
            <a:r>
              <a:rPr lang="en-US" sz="1600" b="1" u="sng" dirty="0" err="1">
                <a:latin typeface="+mj-lt"/>
              </a:rPr>
              <a:t>responsabilità</a:t>
            </a:r>
            <a:r>
              <a:rPr lang="en-US" sz="1600" b="1" u="sng" dirty="0">
                <a:latin typeface="+mj-lt"/>
              </a:rPr>
              <a:t> </a:t>
            </a:r>
            <a:r>
              <a:rPr lang="en-US" sz="1600" b="1" u="sng" dirty="0" err="1">
                <a:latin typeface="+mj-lt"/>
              </a:rPr>
              <a:t>amministrativa</a:t>
            </a:r>
            <a:r>
              <a:rPr lang="en-US" sz="1600" b="1" u="sng" dirty="0">
                <a:latin typeface="+mj-lt"/>
              </a:rPr>
              <a:t> </a:t>
            </a:r>
            <a:r>
              <a:rPr lang="en-US" sz="1600" b="1" u="sng" dirty="0" err="1">
                <a:latin typeface="+mj-lt"/>
              </a:rPr>
              <a:t>dei</a:t>
            </a:r>
            <a:r>
              <a:rPr lang="en-US" sz="1600" b="1" u="sng" dirty="0">
                <a:latin typeface="+mj-lt"/>
              </a:rPr>
              <a:t> </a:t>
            </a:r>
            <a:r>
              <a:rPr lang="en-US" sz="1600" b="1" u="sng" dirty="0" err="1">
                <a:latin typeface="+mj-lt"/>
              </a:rPr>
              <a:t>soggetti</a:t>
            </a:r>
            <a:r>
              <a:rPr lang="en-US" sz="1600" b="1" u="sng" dirty="0">
                <a:latin typeface="+mj-lt"/>
              </a:rPr>
              <a:t> </a:t>
            </a:r>
            <a:r>
              <a:rPr lang="en-US" sz="1600" b="1" u="sng" dirty="0" err="1">
                <a:latin typeface="+mj-lt"/>
              </a:rPr>
              <a:t>sottoposti</a:t>
            </a:r>
            <a:r>
              <a:rPr lang="en-US" sz="1600" b="1" u="sng" dirty="0">
                <a:latin typeface="+mj-lt"/>
              </a:rPr>
              <a:t> </a:t>
            </a:r>
            <a:r>
              <a:rPr lang="en-US" sz="1600" b="1" u="sng" dirty="0" err="1">
                <a:latin typeface="+mj-lt"/>
              </a:rPr>
              <a:t>alla</a:t>
            </a:r>
            <a:r>
              <a:rPr lang="en-US" sz="1600" b="1" u="sng" dirty="0">
                <a:latin typeface="+mj-lt"/>
              </a:rPr>
              <a:t> </a:t>
            </a:r>
            <a:r>
              <a:rPr lang="en-US" sz="1600" b="1" u="sng" dirty="0" err="1">
                <a:latin typeface="+mj-lt"/>
              </a:rPr>
              <a:t>giurisdizione</a:t>
            </a:r>
            <a:r>
              <a:rPr lang="en-US" sz="1600" b="1" u="sng" dirty="0">
                <a:latin typeface="+mj-lt"/>
              </a:rPr>
              <a:t> </a:t>
            </a:r>
            <a:r>
              <a:rPr lang="en-US" sz="1600" b="1" u="sng" dirty="0" err="1">
                <a:latin typeface="+mj-lt"/>
              </a:rPr>
              <a:t>della</a:t>
            </a:r>
            <a:r>
              <a:rPr lang="en-US" sz="1600" b="1" u="sng" dirty="0">
                <a:latin typeface="+mj-lt"/>
              </a:rPr>
              <a:t> Corte </a:t>
            </a:r>
            <a:r>
              <a:rPr lang="en-US" sz="1600" b="1" u="sng" dirty="0" err="1">
                <a:latin typeface="+mj-lt"/>
              </a:rPr>
              <a:t>dei</a:t>
            </a:r>
            <a:r>
              <a:rPr lang="en-US" sz="1600" b="1" u="sng" dirty="0">
                <a:latin typeface="+mj-lt"/>
              </a:rPr>
              <a:t> Conti ai </a:t>
            </a:r>
            <a:r>
              <a:rPr lang="en-US" sz="1600" b="1" u="sng" dirty="0" err="1">
                <a:latin typeface="+mj-lt"/>
              </a:rPr>
              <a:t>fatti</a:t>
            </a:r>
            <a:r>
              <a:rPr lang="en-US" sz="1600" b="1" u="sng" dirty="0">
                <a:latin typeface="+mj-lt"/>
              </a:rPr>
              <a:t> e alle </a:t>
            </a:r>
            <a:r>
              <a:rPr lang="en-US" sz="1600" b="1" u="sng" dirty="0" err="1">
                <a:latin typeface="+mj-lt"/>
              </a:rPr>
              <a:t>omissioni</a:t>
            </a:r>
            <a:r>
              <a:rPr lang="en-US" sz="1600" b="1" u="sng" dirty="0">
                <a:latin typeface="+mj-lt"/>
              </a:rPr>
              <a:t> </a:t>
            </a:r>
            <a:r>
              <a:rPr lang="en-US" sz="1600" b="1" u="sng" dirty="0" err="1">
                <a:latin typeface="+mj-lt"/>
              </a:rPr>
              <a:t>commessi</a:t>
            </a:r>
            <a:r>
              <a:rPr lang="en-US" sz="1600" b="1" u="sng" dirty="0">
                <a:latin typeface="+mj-lt"/>
              </a:rPr>
              <a:t> con </a:t>
            </a:r>
            <a:r>
              <a:rPr lang="en-US" sz="1600" b="1" u="sng" dirty="0" err="1">
                <a:latin typeface="+mj-lt"/>
              </a:rPr>
              <a:t>dolo</a:t>
            </a:r>
            <a:r>
              <a:rPr lang="en-US" sz="1600" b="1" u="sng" dirty="0">
                <a:latin typeface="+mj-lt"/>
              </a:rPr>
              <a:t> o </a:t>
            </a:r>
            <a:r>
              <a:rPr lang="en-US" sz="1600" b="1" u="sng" dirty="0" err="1">
                <a:latin typeface="+mj-lt"/>
              </a:rPr>
              <a:t>colpa</a:t>
            </a:r>
            <a:r>
              <a:rPr lang="en-US" sz="1600" b="1" u="sng" dirty="0">
                <a:latin typeface="+mj-lt"/>
              </a:rPr>
              <a:t> grave, </a:t>
            </a:r>
            <a:r>
              <a:rPr lang="en-US" sz="1600" b="1" u="sng" dirty="0" err="1">
                <a:latin typeface="+mj-lt"/>
              </a:rPr>
              <a:t>ferma</a:t>
            </a:r>
            <a:r>
              <a:rPr lang="en-US" sz="1600" b="1" u="sng" dirty="0">
                <a:latin typeface="+mj-lt"/>
              </a:rPr>
              <a:t> </a:t>
            </a:r>
            <a:r>
              <a:rPr lang="en-US" sz="1600" b="1" u="sng" dirty="0" err="1">
                <a:latin typeface="+mj-lt"/>
              </a:rPr>
              <a:t>restando</a:t>
            </a:r>
            <a:r>
              <a:rPr lang="en-US" sz="1600" b="1" u="sng" dirty="0">
                <a:latin typeface="+mj-lt"/>
              </a:rPr>
              <a:t> </a:t>
            </a:r>
            <a:r>
              <a:rPr lang="en-US" sz="1600" b="1" u="sng" dirty="0" err="1">
                <a:latin typeface="+mj-lt"/>
              </a:rPr>
              <a:t>l’insindacabilità</a:t>
            </a:r>
            <a:r>
              <a:rPr lang="en-US" sz="1600" b="1" u="sng" dirty="0">
                <a:latin typeface="+mj-lt"/>
              </a:rPr>
              <a:t> </a:t>
            </a:r>
            <a:r>
              <a:rPr lang="en-US" sz="1600" b="1" u="sng" dirty="0" err="1">
                <a:latin typeface="+mj-lt"/>
              </a:rPr>
              <a:t>nel</a:t>
            </a:r>
            <a:r>
              <a:rPr lang="en-US" sz="1600" b="1" u="sng" dirty="0">
                <a:latin typeface="+mj-lt"/>
              </a:rPr>
              <a:t> </a:t>
            </a:r>
            <a:r>
              <a:rPr lang="en-US" sz="1600" b="1" u="sng" dirty="0" err="1">
                <a:latin typeface="+mj-lt"/>
              </a:rPr>
              <a:t>merito</a:t>
            </a:r>
            <a:r>
              <a:rPr lang="en-US" sz="1600" b="1" u="sng" dirty="0">
                <a:latin typeface="+mj-lt"/>
              </a:rPr>
              <a:t> </a:t>
            </a:r>
            <a:r>
              <a:rPr lang="en-US" sz="1600" b="1" u="sng" dirty="0" err="1">
                <a:latin typeface="+mj-lt"/>
              </a:rPr>
              <a:t>delle</a:t>
            </a:r>
            <a:r>
              <a:rPr lang="en-US" sz="1600" b="1" u="sng" dirty="0">
                <a:latin typeface="+mj-lt"/>
              </a:rPr>
              <a:t> </a:t>
            </a:r>
            <a:r>
              <a:rPr lang="en-US" sz="1600" b="1" u="sng" dirty="0" err="1">
                <a:latin typeface="+mj-lt"/>
              </a:rPr>
              <a:t>scelte</a:t>
            </a:r>
            <a:r>
              <a:rPr lang="en-US" sz="1600" b="1" u="sng" dirty="0">
                <a:latin typeface="+mj-lt"/>
              </a:rPr>
              <a:t> </a:t>
            </a:r>
            <a:r>
              <a:rPr lang="en-US" sz="1600" b="1" u="sng" dirty="0" err="1">
                <a:latin typeface="+mj-lt"/>
              </a:rPr>
              <a:t>discrezionali</a:t>
            </a:r>
            <a:r>
              <a:rPr lang="en-US" sz="1600" b="1" u="sng" dirty="0">
                <a:latin typeface="+mj-lt"/>
              </a:rPr>
              <a:t> </a:t>
            </a:r>
            <a:r>
              <a:rPr lang="en-US" sz="1600" b="1" u="sng" dirty="0" err="1">
                <a:latin typeface="+mj-lt"/>
              </a:rPr>
              <a:t>pubbliche</a:t>
            </a:r>
            <a:r>
              <a:rPr lang="en-US" sz="1600" dirty="0">
                <a:latin typeface="+mj-lt"/>
              </a:rPr>
              <a:t>. </a:t>
            </a:r>
          </a:p>
          <a:p>
            <a:pPr indent="-228600">
              <a:lnSpc>
                <a:spcPct val="90000"/>
              </a:lnSpc>
              <a:spcAft>
                <a:spcPts val="600"/>
              </a:spcAft>
              <a:buFont typeface="Arial" panose="020B0604020202020204" pitchFamily="34" charset="0"/>
              <a:buChar char="•"/>
            </a:pPr>
            <a:endParaRPr lang="en-US" sz="1600" dirty="0">
              <a:latin typeface="+mj-lt"/>
            </a:endParaRPr>
          </a:p>
          <a:p>
            <a:pPr indent="-228600">
              <a:lnSpc>
                <a:spcPct val="90000"/>
              </a:lnSpc>
              <a:spcAft>
                <a:spcPts val="600"/>
              </a:spcAft>
              <a:buFont typeface="Arial" panose="020B0604020202020204" pitchFamily="34" charset="0"/>
              <a:buChar char="•"/>
            </a:pPr>
            <a:endParaRPr lang="en-US" sz="1600" dirty="0">
              <a:latin typeface="+mj-lt"/>
            </a:endParaRPr>
          </a:p>
          <a:p>
            <a:pPr indent="-228600">
              <a:lnSpc>
                <a:spcPct val="90000"/>
              </a:lnSpc>
              <a:spcAft>
                <a:spcPts val="600"/>
              </a:spcAft>
              <a:buFont typeface="Arial" panose="020B0604020202020204" pitchFamily="34" charset="0"/>
              <a:buChar char="•"/>
            </a:pPr>
            <a:endParaRPr lang="en-US" sz="1600" dirty="0">
              <a:latin typeface="+mj-lt"/>
            </a:endParaRPr>
          </a:p>
          <a:p>
            <a:pPr indent="-228600">
              <a:lnSpc>
                <a:spcPct val="90000"/>
              </a:lnSpc>
              <a:spcAft>
                <a:spcPts val="600"/>
              </a:spcAft>
              <a:buFont typeface="Arial" panose="020B0604020202020204" pitchFamily="34" charset="0"/>
              <a:buChar char="•"/>
            </a:pPr>
            <a:endParaRPr lang="en-US" sz="1600" dirty="0">
              <a:latin typeface="+mj-lt"/>
            </a:endParaRPr>
          </a:p>
          <a:p>
            <a:pPr>
              <a:lnSpc>
                <a:spcPct val="90000"/>
              </a:lnSpc>
              <a:spcAft>
                <a:spcPts val="600"/>
              </a:spcAft>
            </a:pPr>
            <a:r>
              <a:rPr lang="en-US" sz="1600" dirty="0" err="1">
                <a:latin typeface="+mj-lt"/>
              </a:rPr>
              <a:t>Viceversa</a:t>
            </a:r>
            <a:r>
              <a:rPr lang="en-US" sz="1600" dirty="0">
                <a:latin typeface="+mj-lt"/>
              </a:rPr>
              <a:t>, le </a:t>
            </a:r>
            <a:r>
              <a:rPr lang="en-US" sz="1600" dirty="0" err="1">
                <a:latin typeface="+mj-lt"/>
              </a:rPr>
              <a:t>conseguenze</a:t>
            </a:r>
            <a:r>
              <a:rPr lang="en-US" sz="1600" dirty="0">
                <a:latin typeface="+mj-lt"/>
              </a:rPr>
              <a:t> di </a:t>
            </a:r>
            <a:r>
              <a:rPr lang="en-US" sz="1600" dirty="0" err="1">
                <a:latin typeface="+mj-lt"/>
              </a:rPr>
              <a:t>una</a:t>
            </a:r>
            <a:r>
              <a:rPr lang="en-US" sz="1600" dirty="0">
                <a:latin typeface="+mj-lt"/>
              </a:rPr>
              <a:t> </a:t>
            </a:r>
            <a:r>
              <a:rPr lang="en-US" sz="1600" dirty="0" err="1">
                <a:latin typeface="+mj-lt"/>
              </a:rPr>
              <a:t>condotta</a:t>
            </a:r>
            <a:r>
              <a:rPr lang="en-US" sz="1600" dirty="0">
                <a:latin typeface="+mj-lt"/>
              </a:rPr>
              <a:t> </a:t>
            </a:r>
            <a:r>
              <a:rPr lang="en-US" sz="1600" dirty="0" err="1">
                <a:latin typeface="+mj-lt"/>
              </a:rPr>
              <a:t>lievemente</a:t>
            </a:r>
            <a:r>
              <a:rPr lang="en-US" sz="1600" dirty="0">
                <a:latin typeface="+mj-lt"/>
              </a:rPr>
              <a:t> </a:t>
            </a:r>
            <a:r>
              <a:rPr lang="en-US" sz="1600" dirty="0" err="1">
                <a:latin typeface="+mj-lt"/>
              </a:rPr>
              <a:t>colposa</a:t>
            </a:r>
            <a:r>
              <a:rPr lang="en-US" sz="1600" dirty="0">
                <a:latin typeface="+mj-lt"/>
              </a:rPr>
              <a:t> </a:t>
            </a:r>
            <a:r>
              <a:rPr lang="en-US" sz="1600" dirty="0" err="1">
                <a:latin typeface="+mj-lt"/>
              </a:rPr>
              <a:t>accertata</a:t>
            </a:r>
            <a:r>
              <a:rPr lang="en-US" sz="1600" dirty="0">
                <a:latin typeface="+mj-lt"/>
              </a:rPr>
              <a:t> in </a:t>
            </a:r>
            <a:r>
              <a:rPr lang="en-US" sz="1600" dirty="0" err="1">
                <a:latin typeface="+mj-lt"/>
              </a:rPr>
              <a:t>giudizio</a:t>
            </a:r>
            <a:r>
              <a:rPr lang="en-US" sz="1600" dirty="0">
                <a:latin typeface="+mj-lt"/>
              </a:rPr>
              <a:t> </a:t>
            </a:r>
            <a:r>
              <a:rPr lang="en-US" sz="1600" dirty="0" err="1">
                <a:latin typeface="+mj-lt"/>
              </a:rPr>
              <a:t>restano</a:t>
            </a:r>
            <a:r>
              <a:rPr lang="en-US" sz="1600" dirty="0">
                <a:latin typeface="+mj-lt"/>
              </a:rPr>
              <a:t> sempre a </a:t>
            </a:r>
            <a:r>
              <a:rPr lang="en-US" sz="1600" dirty="0" err="1">
                <a:latin typeface="+mj-lt"/>
              </a:rPr>
              <a:t>carico</a:t>
            </a:r>
            <a:r>
              <a:rPr lang="en-US" sz="1600" dirty="0">
                <a:latin typeface="+mj-lt"/>
              </a:rPr>
              <a:t> </a:t>
            </a:r>
            <a:r>
              <a:rPr lang="en-US" sz="1600" dirty="0" err="1">
                <a:latin typeface="+mj-lt"/>
              </a:rPr>
              <a:t>della</a:t>
            </a:r>
            <a:r>
              <a:rPr lang="en-US" sz="1600" dirty="0">
                <a:latin typeface="+mj-lt"/>
              </a:rPr>
              <a:t> </a:t>
            </a:r>
            <a:r>
              <a:rPr lang="en-US" sz="1600" dirty="0" err="1">
                <a:latin typeface="+mj-lt"/>
              </a:rPr>
              <a:t>Pubblica</a:t>
            </a:r>
            <a:r>
              <a:rPr lang="en-US" sz="1600" dirty="0">
                <a:latin typeface="+mj-lt"/>
              </a:rPr>
              <a:t> </a:t>
            </a:r>
            <a:r>
              <a:rPr lang="en-US" sz="1600" dirty="0" err="1">
                <a:latin typeface="+mj-lt"/>
              </a:rPr>
              <a:t>Amministrazione</a:t>
            </a:r>
            <a:r>
              <a:rPr lang="en-US" sz="1600" dirty="0">
                <a:latin typeface="+mj-lt"/>
              </a:rPr>
              <a:t> e, </a:t>
            </a:r>
            <a:r>
              <a:rPr lang="en-US" sz="1600" dirty="0" err="1">
                <a:latin typeface="+mj-lt"/>
              </a:rPr>
              <a:t>dunque</a:t>
            </a:r>
            <a:r>
              <a:rPr lang="en-US" sz="1600" dirty="0">
                <a:latin typeface="+mj-lt"/>
              </a:rPr>
              <a:t>, </a:t>
            </a:r>
            <a:r>
              <a:rPr lang="en-US" sz="1600" dirty="0" err="1">
                <a:latin typeface="+mj-lt"/>
              </a:rPr>
              <a:t>imputata</a:t>
            </a:r>
            <a:r>
              <a:rPr lang="en-US" sz="1600" dirty="0">
                <a:latin typeface="+mj-lt"/>
              </a:rPr>
              <a:t> al </a:t>
            </a:r>
            <a:r>
              <a:rPr lang="en-US" sz="1600" dirty="0" err="1">
                <a:latin typeface="+mj-lt"/>
              </a:rPr>
              <a:t>bilancio</a:t>
            </a:r>
            <a:r>
              <a:rPr lang="en-US" sz="1600" dirty="0">
                <a:latin typeface="+mj-lt"/>
              </a:rPr>
              <a:t> </a:t>
            </a:r>
            <a:r>
              <a:rPr lang="en-US" sz="1600" dirty="0" err="1">
                <a:latin typeface="+mj-lt"/>
              </a:rPr>
              <a:t>pubblico</a:t>
            </a:r>
            <a:r>
              <a:rPr lang="en-US" sz="1600" dirty="0">
                <a:latin typeface="+mj-lt"/>
              </a:rPr>
              <a:t> </a:t>
            </a:r>
          </a:p>
        </p:txBody>
      </p:sp>
      <p:sp>
        <p:nvSpPr>
          <p:cNvPr id="6" name="Segnaposto piè di pagina 5"/>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5" name="Segnaposto numero diapositiva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AF71A219-3667-184E-B88E-B3A4B55446E9}"/>
              </a:ext>
            </a:extLst>
          </p:cNvPr>
          <p:cNvSpPr txBox="1"/>
          <p:nvPr/>
        </p:nvSpPr>
        <p:spPr>
          <a:xfrm>
            <a:off x="628650" y="1929384"/>
            <a:ext cx="78867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dirty="0"/>
              <a:t>Unica </a:t>
            </a:r>
            <a:r>
              <a:rPr lang="en-US" sz="1200" dirty="0" err="1"/>
              <a:t>nel</a:t>
            </a:r>
            <a:r>
              <a:rPr lang="en-US" sz="1200" dirty="0"/>
              <a:t> </a:t>
            </a:r>
            <a:r>
              <a:rPr lang="en-US" sz="1200" dirty="0" err="1"/>
              <a:t>suo</a:t>
            </a:r>
            <a:r>
              <a:rPr lang="en-US" sz="1200" dirty="0"/>
              <a:t> </a:t>
            </a:r>
            <a:r>
              <a:rPr lang="en-US" sz="1200" dirty="0" err="1"/>
              <a:t>genere</a:t>
            </a:r>
            <a:r>
              <a:rPr lang="en-US" sz="1200" dirty="0"/>
              <a:t> </a:t>
            </a:r>
            <a:r>
              <a:rPr lang="en-US" sz="1200" dirty="0" err="1"/>
              <a:t>frutto</a:t>
            </a:r>
            <a:r>
              <a:rPr lang="en-US" sz="1200" dirty="0"/>
              <a:t> </a:t>
            </a:r>
            <a:r>
              <a:rPr lang="en-US" sz="1200" dirty="0" err="1"/>
              <a:t>della</a:t>
            </a:r>
            <a:r>
              <a:rPr lang="en-US" sz="1200" dirty="0"/>
              <a:t> </a:t>
            </a:r>
            <a:r>
              <a:rPr lang="en-US" sz="1200" dirty="0" err="1"/>
              <a:t>decennale</a:t>
            </a:r>
            <a:r>
              <a:rPr lang="en-US" sz="1200" dirty="0"/>
              <a:t> </a:t>
            </a:r>
            <a:r>
              <a:rPr lang="en-US" sz="1200" dirty="0" err="1"/>
              <a:t>collaborazione</a:t>
            </a:r>
            <a:r>
              <a:rPr lang="en-US" sz="1200" dirty="0"/>
              <a:t> </a:t>
            </a:r>
            <a:r>
              <a:rPr lang="en-US" sz="1200" dirty="0" err="1"/>
              <a:t>tra</a:t>
            </a:r>
            <a:r>
              <a:rPr lang="en-US" sz="1200" dirty="0"/>
              <a:t> </a:t>
            </a:r>
            <a:r>
              <a:rPr lang="en-US" sz="1200" dirty="0" err="1"/>
              <a:t>sindacato</a:t>
            </a:r>
            <a:r>
              <a:rPr lang="en-US" sz="1200" dirty="0"/>
              <a:t> GS ed ITAS </a:t>
            </a:r>
            <a:r>
              <a:rPr lang="en-US" sz="1200" dirty="0" err="1"/>
              <a:t>assicurazioni</a:t>
            </a:r>
            <a:r>
              <a:rPr lang="en-US" sz="1200" dirty="0"/>
              <a:t> </a:t>
            </a:r>
          </a:p>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dirty="0" err="1"/>
              <a:t>Oltre</a:t>
            </a:r>
            <a:r>
              <a:rPr lang="en-US" sz="1200" dirty="0"/>
              <a:t> ad </a:t>
            </a:r>
            <a:r>
              <a:rPr lang="en-US" sz="1200" dirty="0" err="1"/>
              <a:t>intervenire</a:t>
            </a:r>
            <a:r>
              <a:rPr lang="en-US" sz="1200" dirty="0"/>
              <a:t> a </a:t>
            </a:r>
            <a:r>
              <a:rPr lang="en-US" sz="1200" dirty="0" err="1"/>
              <a:t>garanzia</a:t>
            </a:r>
            <a:r>
              <a:rPr lang="en-US" sz="1200" dirty="0"/>
              <a:t> </a:t>
            </a:r>
            <a:r>
              <a:rPr lang="en-US" sz="1200" dirty="0" err="1"/>
              <a:t>della</a:t>
            </a:r>
            <a:r>
              <a:rPr lang="en-US" sz="1200" dirty="0"/>
              <a:t> </a:t>
            </a:r>
            <a:r>
              <a:rPr lang="en-US" sz="1200" dirty="0" err="1"/>
              <a:t>responsabilità</a:t>
            </a:r>
            <a:r>
              <a:rPr lang="en-US" sz="1200" dirty="0"/>
              <a:t> </a:t>
            </a:r>
            <a:r>
              <a:rPr lang="en-US" sz="1200" dirty="0" err="1"/>
              <a:t>patrimoniale</a:t>
            </a:r>
            <a:r>
              <a:rPr lang="en-US" sz="1200" dirty="0"/>
              <a:t> con </a:t>
            </a:r>
            <a:r>
              <a:rPr lang="en-US" sz="1200" dirty="0" err="1"/>
              <a:t>rivalsa</a:t>
            </a:r>
            <a:r>
              <a:rPr lang="en-US" sz="1200" dirty="0"/>
              <a:t> </a:t>
            </a:r>
            <a:r>
              <a:rPr lang="en-US" sz="1200" dirty="0" err="1"/>
              <a:t>accertata</a:t>
            </a:r>
            <a:r>
              <a:rPr lang="en-US" sz="1200" dirty="0"/>
              <a:t> </a:t>
            </a:r>
            <a:r>
              <a:rPr lang="en-US" sz="1200" dirty="0" err="1"/>
              <a:t>dalla</a:t>
            </a:r>
            <a:r>
              <a:rPr lang="en-US" sz="1200" dirty="0"/>
              <a:t> corte </a:t>
            </a:r>
            <a:r>
              <a:rPr lang="en-US" sz="1200" dirty="0" err="1"/>
              <a:t>dei</a:t>
            </a:r>
            <a:r>
              <a:rPr lang="en-US" sz="1200" dirty="0"/>
              <a:t> </a:t>
            </a:r>
            <a:r>
              <a:rPr lang="en-US" sz="1200" dirty="0" err="1"/>
              <a:t>conti</a:t>
            </a:r>
            <a:r>
              <a:rPr lang="en-US" sz="1200" dirty="0"/>
              <a:t> </a:t>
            </a:r>
            <a:r>
              <a:rPr lang="en-US" sz="1200" dirty="0" err="1"/>
              <a:t>estende</a:t>
            </a:r>
            <a:r>
              <a:rPr lang="en-US" sz="1200" dirty="0"/>
              <a:t> la </a:t>
            </a:r>
            <a:r>
              <a:rPr lang="en-US" sz="1200" dirty="0" err="1"/>
              <a:t>copertura</a:t>
            </a:r>
            <a:r>
              <a:rPr lang="en-US" sz="1200" dirty="0"/>
              <a:t> </a:t>
            </a:r>
            <a:r>
              <a:rPr lang="en-US" sz="1200" dirty="0" err="1"/>
              <a:t>alla</a:t>
            </a:r>
            <a:r>
              <a:rPr lang="en-US" sz="1200" dirty="0"/>
              <a:t> </a:t>
            </a:r>
            <a:r>
              <a:rPr lang="en-US" sz="1200" dirty="0" err="1"/>
              <a:t>Responsabilità</a:t>
            </a:r>
            <a:r>
              <a:rPr lang="en-US" sz="1200" dirty="0"/>
              <a:t> civile </a:t>
            </a:r>
            <a:r>
              <a:rPr lang="en-US" sz="1200" dirty="0" err="1"/>
              <a:t>derivante</a:t>
            </a:r>
            <a:r>
              <a:rPr lang="en-US" sz="1200" dirty="0"/>
              <a:t> </a:t>
            </a:r>
            <a:r>
              <a:rPr lang="en-US" sz="1200" dirty="0" err="1"/>
              <a:t>all’Assicurato</a:t>
            </a:r>
            <a:r>
              <a:rPr lang="en-US" sz="1200" dirty="0"/>
              <a:t> per Danni </a:t>
            </a:r>
            <a:r>
              <a:rPr lang="en-US" sz="1200" b="1" dirty="0"/>
              <a:t>per </a:t>
            </a:r>
            <a:r>
              <a:rPr lang="en-US" sz="1200" b="1" dirty="0" err="1"/>
              <a:t>morte</a:t>
            </a:r>
            <a:r>
              <a:rPr lang="en-US" sz="1200" dirty="0"/>
              <a:t>, </a:t>
            </a:r>
            <a:r>
              <a:rPr lang="en-US" sz="1200" b="1" dirty="0" err="1"/>
              <a:t>lesioni</a:t>
            </a:r>
            <a:r>
              <a:rPr lang="en-US" sz="1200" b="1" dirty="0"/>
              <a:t> </a:t>
            </a:r>
            <a:r>
              <a:rPr lang="en-US" sz="1200" b="1" dirty="0" err="1"/>
              <a:t>personali</a:t>
            </a:r>
            <a:r>
              <a:rPr lang="en-US" sz="1200" b="1" dirty="0"/>
              <a:t> </a:t>
            </a:r>
            <a:r>
              <a:rPr lang="en-US" sz="1200" dirty="0"/>
              <a:t>e </a:t>
            </a:r>
            <a:r>
              <a:rPr lang="en-US" sz="1200" b="1" dirty="0" err="1"/>
              <a:t>danneggiamenti</a:t>
            </a:r>
            <a:r>
              <a:rPr lang="en-US" sz="1200" b="1" dirty="0"/>
              <a:t> a </a:t>
            </a:r>
            <a:r>
              <a:rPr lang="en-US" sz="1200" b="1" dirty="0" err="1"/>
              <a:t>cose</a:t>
            </a:r>
            <a:r>
              <a:rPr lang="en-US" sz="1200" b="1" dirty="0"/>
              <a:t> </a:t>
            </a:r>
            <a:r>
              <a:rPr lang="en-US" sz="1200" dirty="0" err="1"/>
              <a:t>involontariamente</a:t>
            </a:r>
            <a:r>
              <a:rPr lang="en-US" sz="1200" dirty="0"/>
              <a:t> </a:t>
            </a:r>
            <a:r>
              <a:rPr lang="en-US" sz="1200" dirty="0" err="1"/>
              <a:t>cagionati</a:t>
            </a:r>
            <a:r>
              <a:rPr lang="en-US" sz="1200" dirty="0"/>
              <a:t> a </a:t>
            </a:r>
            <a:r>
              <a:rPr lang="en-US" sz="1200" b="1" dirty="0" err="1"/>
              <a:t>terzi</a:t>
            </a:r>
            <a:r>
              <a:rPr lang="en-US" sz="1200" dirty="0"/>
              <a:t>, </a:t>
            </a:r>
            <a:r>
              <a:rPr lang="en-US" sz="1200" b="1" dirty="0" err="1"/>
              <a:t>allo</a:t>
            </a:r>
            <a:r>
              <a:rPr lang="en-US" sz="1200" b="1" dirty="0"/>
              <a:t> </a:t>
            </a:r>
            <a:r>
              <a:rPr lang="en-US" sz="1200" b="1" dirty="0" err="1"/>
              <a:t>Stato</a:t>
            </a:r>
            <a:r>
              <a:rPr lang="en-US" sz="1200" b="1" dirty="0"/>
              <a:t> </a:t>
            </a:r>
            <a:r>
              <a:rPr lang="en-US" sz="1200" dirty="0"/>
              <a:t>e </a:t>
            </a:r>
            <a:r>
              <a:rPr lang="en-US" sz="1200" b="1" dirty="0" err="1"/>
              <a:t>alla</a:t>
            </a:r>
            <a:r>
              <a:rPr lang="en-US" sz="1200" b="1" dirty="0"/>
              <a:t> </a:t>
            </a:r>
            <a:r>
              <a:rPr lang="en-US" sz="1200" b="1" dirty="0" err="1"/>
              <a:t>Pubblica</a:t>
            </a:r>
            <a:r>
              <a:rPr lang="en-US" sz="1200" b="1" dirty="0"/>
              <a:t> </a:t>
            </a:r>
            <a:r>
              <a:rPr lang="en-US" sz="1200" b="1" dirty="0" err="1"/>
              <a:t>Amministrazione</a:t>
            </a:r>
            <a:r>
              <a:rPr lang="en-US" sz="1200" b="1" dirty="0"/>
              <a:t> </a:t>
            </a:r>
            <a:r>
              <a:rPr lang="en-US" sz="1200" dirty="0"/>
              <a:t>in </a:t>
            </a:r>
            <a:r>
              <a:rPr lang="en-US" sz="1200" dirty="0" err="1"/>
              <a:t>genere</a:t>
            </a:r>
            <a:r>
              <a:rPr lang="en-US" sz="1200" dirty="0"/>
              <a:t>, in </a:t>
            </a:r>
            <a:r>
              <a:rPr lang="en-US" sz="1200" dirty="0" err="1"/>
              <a:t>conseguenza</a:t>
            </a:r>
            <a:r>
              <a:rPr lang="en-US" sz="1200" dirty="0"/>
              <a:t> di </a:t>
            </a:r>
            <a:r>
              <a:rPr lang="en-US" sz="1200" dirty="0" err="1"/>
              <a:t>atti</a:t>
            </a:r>
            <a:r>
              <a:rPr lang="en-US" sz="1200" dirty="0"/>
              <a:t> od </a:t>
            </a:r>
            <a:r>
              <a:rPr lang="en-US" sz="1200" dirty="0" err="1"/>
              <a:t>omissioni</a:t>
            </a:r>
            <a:r>
              <a:rPr lang="en-US" sz="1200" dirty="0"/>
              <a:t> di cui </a:t>
            </a:r>
            <a:r>
              <a:rPr lang="en-US" sz="1200" dirty="0" err="1"/>
              <a:t>debba</a:t>
            </a:r>
            <a:r>
              <a:rPr lang="en-US" sz="1200" dirty="0"/>
              <a:t> </a:t>
            </a:r>
            <a:r>
              <a:rPr lang="en-US" sz="1200" dirty="0" err="1"/>
              <a:t>rispondere</a:t>
            </a:r>
            <a:r>
              <a:rPr lang="en-US" sz="1200" dirty="0"/>
              <a:t> a norma di </a:t>
            </a:r>
            <a:r>
              <a:rPr lang="en-US" sz="1200" dirty="0" err="1"/>
              <a:t>legge</a:t>
            </a:r>
            <a:r>
              <a:rPr lang="en-US" sz="1200" dirty="0"/>
              <a:t> </a:t>
            </a:r>
            <a:r>
              <a:rPr lang="en-US" sz="1200" dirty="0" err="1"/>
              <a:t>commessi</a:t>
            </a:r>
            <a:r>
              <a:rPr lang="en-US" sz="1200" dirty="0"/>
              <a:t> </a:t>
            </a:r>
            <a:r>
              <a:rPr lang="en-US" sz="1200" dirty="0" err="1"/>
              <a:t>nell’esercizio</a:t>
            </a:r>
            <a:r>
              <a:rPr lang="en-US" sz="1200" dirty="0"/>
              <a:t> </a:t>
            </a:r>
            <a:r>
              <a:rPr lang="en-US" sz="1200" dirty="0" err="1"/>
              <a:t>delle</a:t>
            </a:r>
            <a:r>
              <a:rPr lang="en-US" sz="1200" dirty="0"/>
              <a:t> sue </a:t>
            </a:r>
            <a:r>
              <a:rPr lang="en-US" sz="1200" dirty="0" err="1"/>
              <a:t>prestazioni</a:t>
            </a:r>
            <a:r>
              <a:rPr lang="en-US" sz="1200" dirty="0"/>
              <a:t> </a:t>
            </a:r>
            <a:r>
              <a:rPr lang="en-US" sz="1200" dirty="0" err="1"/>
              <a:t>professionali</a:t>
            </a:r>
            <a:r>
              <a:rPr lang="en-US" sz="1200" dirty="0"/>
              <a:t>.</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a:t>Il </a:t>
            </a:r>
            <a:r>
              <a:rPr lang="en-US" sz="1200" dirty="0" err="1"/>
              <a:t>massimale</a:t>
            </a:r>
            <a:r>
              <a:rPr lang="en-US" sz="1200" dirty="0"/>
              <a:t> di euro 2.000.000,00 </a:t>
            </a:r>
            <a:r>
              <a:rPr lang="en-US" sz="1200" dirty="0" err="1"/>
              <a:t>si</a:t>
            </a:r>
            <a:r>
              <a:rPr lang="en-US" sz="1200" dirty="0"/>
              <a:t> </a:t>
            </a:r>
            <a:r>
              <a:rPr lang="en-US" sz="1200" dirty="0" err="1"/>
              <a:t>intende</a:t>
            </a:r>
            <a:r>
              <a:rPr lang="en-US" sz="1200" dirty="0"/>
              <a:t> </a:t>
            </a:r>
            <a:r>
              <a:rPr lang="en-US" sz="1200" dirty="0" err="1"/>
              <a:t>prestato</a:t>
            </a:r>
            <a:r>
              <a:rPr lang="en-US" sz="1200" dirty="0"/>
              <a:t> per </a:t>
            </a:r>
            <a:r>
              <a:rPr lang="en-US" sz="1200" dirty="0" err="1"/>
              <a:t>singolo</a:t>
            </a:r>
            <a:r>
              <a:rPr lang="en-US" sz="1200" dirty="0"/>
              <a:t> </a:t>
            </a:r>
            <a:r>
              <a:rPr lang="en-US" sz="1200" dirty="0" err="1"/>
              <a:t>aderente</a:t>
            </a:r>
            <a:r>
              <a:rPr lang="en-US" sz="1200" dirty="0"/>
              <a:t> </a:t>
            </a:r>
            <a:r>
              <a:rPr lang="en-US" sz="1200" dirty="0" err="1"/>
              <a:t>assicurato</a:t>
            </a:r>
            <a:endParaRPr lang="en-US" sz="12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r>
              <a:rPr lang="en-US" sz="1200" dirty="0" err="1"/>
              <a:t>Retroattività</a:t>
            </a:r>
            <a:r>
              <a:rPr lang="en-US" sz="1200" dirty="0"/>
              <a:t> e </a:t>
            </a:r>
            <a:r>
              <a:rPr lang="en-US" sz="1200" dirty="0" err="1"/>
              <a:t>postuma</a:t>
            </a:r>
            <a:r>
              <a:rPr lang="en-US" sz="1200" dirty="0"/>
              <a:t> </a:t>
            </a:r>
            <a:r>
              <a:rPr lang="en-US" sz="1200" dirty="0" err="1"/>
              <a:t>automatiche</a:t>
            </a:r>
            <a:r>
              <a:rPr lang="en-US" sz="1200" dirty="0"/>
              <a:t> </a:t>
            </a:r>
            <a:r>
              <a:rPr lang="en-US" sz="1200" dirty="0" err="1"/>
              <a:t>decennali</a:t>
            </a:r>
            <a:endParaRPr lang="en-US" sz="1200" dirty="0"/>
          </a:p>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dirty="0" err="1"/>
              <a:t>Riservata</a:t>
            </a:r>
            <a:r>
              <a:rPr lang="en-US" sz="1200" dirty="0"/>
              <a:t> ai </a:t>
            </a:r>
            <a:r>
              <a:rPr lang="en-US" sz="1200" dirty="0" err="1"/>
              <a:t>dipendenti</a:t>
            </a:r>
            <a:r>
              <a:rPr lang="en-US" sz="1200" dirty="0"/>
              <a:t> </a:t>
            </a:r>
            <a:r>
              <a:rPr lang="en-US" sz="1200" dirty="0" err="1"/>
              <a:t>degli</a:t>
            </a:r>
            <a:r>
              <a:rPr lang="en-US" sz="1200" dirty="0"/>
              <a:t> </a:t>
            </a:r>
            <a:r>
              <a:rPr lang="en-US" sz="1200" dirty="0" err="1"/>
              <a:t>uffici</a:t>
            </a:r>
            <a:r>
              <a:rPr lang="en-US" sz="1200" dirty="0"/>
              <a:t> </a:t>
            </a:r>
            <a:r>
              <a:rPr lang="en-US" sz="1200" dirty="0" err="1"/>
              <a:t>tecnici</a:t>
            </a:r>
            <a:r>
              <a:rPr lang="en-US" sz="1200" dirty="0"/>
              <a:t>:</a:t>
            </a:r>
          </a:p>
          <a:p>
            <a:pPr marL="228600" indent="-171450">
              <a:lnSpc>
                <a:spcPct val="90000"/>
              </a:lnSpc>
              <a:spcAft>
                <a:spcPts val="600"/>
              </a:spcAft>
              <a:buFontTx/>
              <a:buChar char="-"/>
            </a:pPr>
            <a:r>
              <a:rPr lang="en-US" sz="1200" dirty="0" err="1"/>
              <a:t>verifica</a:t>
            </a:r>
            <a:r>
              <a:rPr lang="en-US" sz="1200" dirty="0"/>
              <a:t> e </a:t>
            </a:r>
            <a:r>
              <a:rPr lang="en-US" sz="1200" dirty="0" err="1"/>
              <a:t>validazione</a:t>
            </a:r>
            <a:r>
              <a:rPr lang="en-US" sz="1200" dirty="0"/>
              <a:t> </a:t>
            </a:r>
            <a:r>
              <a:rPr lang="en-US" sz="1200" dirty="0" err="1"/>
              <a:t>dei</a:t>
            </a:r>
            <a:r>
              <a:rPr lang="en-US" sz="1200" dirty="0"/>
              <a:t> </a:t>
            </a:r>
            <a:r>
              <a:rPr lang="en-US" sz="1200" dirty="0" err="1"/>
              <a:t>progetti</a:t>
            </a:r>
            <a:r>
              <a:rPr lang="en-US" sz="1200" dirty="0"/>
              <a:t> </a:t>
            </a:r>
            <a:r>
              <a:rPr lang="en-US" sz="1200" dirty="0" err="1"/>
              <a:t>così</a:t>
            </a:r>
            <a:r>
              <a:rPr lang="en-US" sz="1200" dirty="0"/>
              <a:t> come </a:t>
            </a:r>
            <a:r>
              <a:rPr lang="en-US" sz="1200" dirty="0" err="1"/>
              <a:t>prevista</a:t>
            </a:r>
            <a:r>
              <a:rPr lang="en-US" sz="1200" dirty="0"/>
              <a:t> dal </a:t>
            </a:r>
            <a:r>
              <a:rPr lang="en-US" sz="1200" dirty="0" err="1"/>
              <a:t>d.lgs</a:t>
            </a:r>
            <a:r>
              <a:rPr lang="en-US" sz="1200" dirty="0"/>
              <a:t>. n.163/2006 e dal </a:t>
            </a:r>
          </a:p>
          <a:p>
            <a:pPr marL="228600" indent="-171450">
              <a:lnSpc>
                <a:spcPct val="90000"/>
              </a:lnSpc>
              <a:spcAft>
                <a:spcPts val="600"/>
              </a:spcAft>
              <a:buFontTx/>
              <a:buChar char="-"/>
            </a:pPr>
            <a:r>
              <a:rPr lang="en-US" sz="1200" dirty="0" err="1"/>
              <a:t>regolamento</a:t>
            </a:r>
            <a:r>
              <a:rPr lang="en-US" sz="1200" dirty="0"/>
              <a:t> di </a:t>
            </a:r>
            <a:r>
              <a:rPr lang="en-US" sz="1200" dirty="0" err="1"/>
              <a:t>attuazione</a:t>
            </a:r>
            <a:r>
              <a:rPr lang="en-US" sz="1200" dirty="0"/>
              <a:t>;</a:t>
            </a:r>
          </a:p>
          <a:p>
            <a:pPr marL="228600" indent="-171450">
              <a:lnSpc>
                <a:spcPct val="90000"/>
              </a:lnSpc>
              <a:spcAft>
                <a:spcPts val="600"/>
              </a:spcAft>
              <a:buFontTx/>
              <a:buChar char="-"/>
            </a:pPr>
            <a:r>
              <a:rPr lang="en-US" sz="1200" dirty="0"/>
              <a:t>Danni da </a:t>
            </a:r>
            <a:r>
              <a:rPr lang="en-US" sz="1200" dirty="0" err="1"/>
              <a:t>inquinamento</a:t>
            </a:r>
            <a:r>
              <a:rPr lang="en-US" sz="1200" dirty="0"/>
              <a:t> </a:t>
            </a:r>
            <a:r>
              <a:rPr lang="en-US" sz="1200" dirty="0" err="1"/>
              <a:t>accidentale</a:t>
            </a:r>
            <a:endParaRPr lang="en-US" sz="1200" dirty="0"/>
          </a:p>
          <a:p>
            <a:pPr marL="228600" indent="-171450">
              <a:lnSpc>
                <a:spcPct val="90000"/>
              </a:lnSpc>
              <a:spcAft>
                <a:spcPts val="600"/>
              </a:spcAft>
              <a:buFontTx/>
              <a:buChar char="-"/>
            </a:pPr>
            <a:r>
              <a:rPr lang="en-US" sz="1200" dirty="0"/>
              <a:t>Danni alle opere </a:t>
            </a:r>
          </a:p>
          <a:p>
            <a:pPr marL="285750" indent="-228600">
              <a:lnSpc>
                <a:spcPct val="90000"/>
              </a:lnSpc>
              <a:spcAft>
                <a:spcPts val="600"/>
              </a:spcAft>
              <a:buFont typeface="Arial" panose="020B0604020202020204" pitchFamily="34" charset="0"/>
              <a:buChar char="•"/>
            </a:pPr>
            <a:endParaRPr lang="en-US" sz="1200" dirty="0"/>
          </a:p>
        </p:txBody>
      </p:sp>
      <p:sp>
        <p:nvSpPr>
          <p:cNvPr id="2" name="Segnaposto piè di pagina 1">
            <a:extLst>
              <a:ext uri="{FF2B5EF4-FFF2-40B4-BE49-F238E27FC236}">
                <a16:creationId xmlns:a16="http://schemas.microsoft.com/office/drawing/2014/main" id="{9C9F49CA-012F-72A2-4A78-B731B220D0F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3" name="Segnaposto numero diapositiva 2">
            <a:extLst>
              <a:ext uri="{FF2B5EF4-FFF2-40B4-BE49-F238E27FC236}">
                <a16:creationId xmlns:a16="http://schemas.microsoft.com/office/drawing/2014/main" id="{D29F9EF3-06BB-78AE-F1F9-61406146A12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12</a:t>
            </a:fld>
            <a:endParaRPr lang="en-US"/>
          </a:p>
        </p:txBody>
      </p:sp>
      <p:sp>
        <p:nvSpPr>
          <p:cNvPr id="7" name="CasellaDiTesto 6">
            <a:extLst>
              <a:ext uri="{FF2B5EF4-FFF2-40B4-BE49-F238E27FC236}">
                <a16:creationId xmlns:a16="http://schemas.microsoft.com/office/drawing/2014/main" id="{07110110-A7DD-CBF3-0E3A-64399799A7DE}"/>
              </a:ext>
            </a:extLst>
          </p:cNvPr>
          <p:cNvSpPr txBox="1"/>
          <p:nvPr/>
        </p:nvSpPr>
        <p:spPr>
          <a:xfrm>
            <a:off x="683568" y="1124744"/>
            <a:ext cx="4572000" cy="369332"/>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LA POLIZZA </a:t>
            </a:r>
            <a:r>
              <a:rPr lang="en-US" sz="2000" dirty="0">
                <a:solidFill>
                  <a:prstClr val="black"/>
                </a:solidFill>
                <a:latin typeface="Calibri"/>
              </a:rPr>
              <a:t>RC PATRIMONIALE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88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B3C840E3-CFFD-22B7-B8E9-BD6443F8A51F}"/>
              </a:ext>
            </a:extLst>
          </p:cNvPr>
          <p:cNvSpPr txBox="1"/>
          <p:nvPr/>
        </p:nvSpPr>
        <p:spPr>
          <a:xfrm>
            <a:off x="515125" y="1153572"/>
            <a:ext cx="24003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POLIZZA TUTELA LEGALE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6A27FEFA-4A81-57EB-6CC3-2D70F3588C8D}"/>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a:lnSpc>
                <a:spcPct val="90000"/>
              </a:lnSpc>
              <a:spcAft>
                <a:spcPts val="600"/>
              </a:spcAft>
            </a:pPr>
            <a:r>
              <a:rPr lang="en-US" dirty="0"/>
              <a:t>Vi </a:t>
            </a:r>
            <a:r>
              <a:rPr lang="en-US" dirty="0" err="1"/>
              <a:t>rientrano</a:t>
            </a:r>
            <a:r>
              <a:rPr lang="en-US" dirty="0"/>
              <a:t> le </a:t>
            </a:r>
            <a:r>
              <a:rPr lang="en-US" dirty="0" err="1"/>
              <a:t>spese</a:t>
            </a:r>
            <a:r>
              <a:rPr lang="en-US" dirty="0"/>
              <a:t>:</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r>
              <a:rPr lang="en-US" dirty="0"/>
              <a:t>per </a:t>
            </a:r>
            <a:r>
              <a:rPr lang="en-US" dirty="0" err="1"/>
              <a:t>l'intervento</a:t>
            </a:r>
            <a:r>
              <a:rPr lang="en-US" dirty="0"/>
              <a:t> di un </a:t>
            </a:r>
            <a:r>
              <a:rPr lang="en-US" dirty="0" err="1"/>
              <a:t>legale</a:t>
            </a:r>
            <a:r>
              <a:rPr lang="en-US" dirty="0"/>
              <a:t> </a:t>
            </a:r>
            <a:r>
              <a:rPr lang="en-US" dirty="0" err="1"/>
              <a:t>liberamente</a:t>
            </a:r>
            <a:r>
              <a:rPr lang="en-US" dirty="0"/>
              <a:t> </a:t>
            </a:r>
            <a:r>
              <a:rPr lang="en-US" dirty="0" err="1"/>
              <a:t>scelto</a:t>
            </a:r>
            <a:r>
              <a:rPr lang="en-US" dirty="0"/>
              <a:t> </a:t>
            </a:r>
            <a:r>
              <a:rPr lang="en-US" dirty="0" err="1"/>
              <a:t>incaricato</a:t>
            </a:r>
            <a:r>
              <a:rPr lang="en-US" dirty="0"/>
              <a:t> </a:t>
            </a:r>
            <a:r>
              <a:rPr lang="en-US" dirty="0" err="1"/>
              <a:t>alla</a:t>
            </a:r>
            <a:r>
              <a:rPr lang="en-US" dirty="0"/>
              <a:t> </a:t>
            </a:r>
            <a:r>
              <a:rPr lang="en-US" dirty="0" err="1"/>
              <a:t>gestione</a:t>
            </a:r>
            <a:r>
              <a:rPr lang="en-US" dirty="0"/>
              <a:t> del </a:t>
            </a:r>
            <a:r>
              <a:rPr lang="en-US" dirty="0" err="1"/>
              <a:t>sinistro</a:t>
            </a:r>
            <a:r>
              <a:rPr lang="en-US" dirty="0"/>
              <a:t>;</a:t>
            </a:r>
          </a:p>
          <a:p>
            <a:pPr indent="-228600">
              <a:lnSpc>
                <a:spcPct val="90000"/>
              </a:lnSpc>
              <a:spcAft>
                <a:spcPts val="600"/>
              </a:spcAft>
              <a:buFont typeface="Arial" panose="020B0604020202020204" pitchFamily="34" charset="0"/>
              <a:buChar char="•"/>
            </a:pPr>
            <a:r>
              <a:rPr lang="en-US" dirty="0"/>
              <a:t>per </a:t>
            </a:r>
            <a:r>
              <a:rPr lang="en-US" dirty="0" err="1"/>
              <a:t>l'intervento</a:t>
            </a:r>
            <a:r>
              <a:rPr lang="en-US" dirty="0"/>
              <a:t> di un </a:t>
            </a:r>
            <a:r>
              <a:rPr lang="en-US" dirty="0" err="1"/>
              <a:t>perito</a:t>
            </a:r>
            <a:r>
              <a:rPr lang="en-US" dirty="0"/>
              <a:t>/</a:t>
            </a:r>
            <a:r>
              <a:rPr lang="en-US" dirty="0" err="1"/>
              <a:t>consulente</a:t>
            </a:r>
            <a:r>
              <a:rPr lang="en-US" dirty="0"/>
              <a:t> </a:t>
            </a:r>
            <a:r>
              <a:rPr lang="en-US" dirty="0" err="1"/>
              <a:t>tecnico</a:t>
            </a:r>
            <a:r>
              <a:rPr lang="en-US" dirty="0"/>
              <a:t> </a:t>
            </a:r>
            <a:r>
              <a:rPr lang="en-US" dirty="0" err="1"/>
              <a:t>d'ufficio</a:t>
            </a:r>
            <a:r>
              <a:rPr lang="en-US" dirty="0"/>
              <a:t> e/o di un </a:t>
            </a:r>
            <a:r>
              <a:rPr lang="en-US" dirty="0" err="1"/>
              <a:t>consulente</a:t>
            </a:r>
            <a:r>
              <a:rPr lang="en-US" dirty="0"/>
              <a:t> </a:t>
            </a:r>
            <a:r>
              <a:rPr lang="en-US" dirty="0" err="1"/>
              <a:t>tecnico</a:t>
            </a:r>
            <a:r>
              <a:rPr lang="en-US" dirty="0"/>
              <a:t> di </a:t>
            </a:r>
            <a:r>
              <a:rPr lang="en-US" dirty="0" err="1"/>
              <a:t>parte</a:t>
            </a:r>
            <a:r>
              <a:rPr lang="en-US" dirty="0"/>
              <a:t>, </a:t>
            </a:r>
            <a:r>
              <a:rPr lang="en-US" dirty="0" err="1"/>
              <a:t>purché</a:t>
            </a:r>
            <a:r>
              <a:rPr lang="en-US" dirty="0"/>
              <a:t> </a:t>
            </a:r>
            <a:r>
              <a:rPr lang="en-US" dirty="0" err="1"/>
              <a:t>scelto</a:t>
            </a:r>
            <a:r>
              <a:rPr lang="en-US" dirty="0"/>
              <a:t> in </a:t>
            </a:r>
            <a:r>
              <a:rPr lang="en-US" dirty="0" err="1"/>
              <a:t>accordo</a:t>
            </a:r>
            <a:r>
              <a:rPr lang="en-US" dirty="0"/>
              <a:t> con la </a:t>
            </a:r>
            <a:r>
              <a:rPr lang="en-US" dirty="0" err="1"/>
              <a:t>Società</a:t>
            </a:r>
            <a:r>
              <a:rPr lang="en-US" dirty="0"/>
              <a:t>;</a:t>
            </a:r>
          </a:p>
          <a:p>
            <a:pPr indent="-228600">
              <a:lnSpc>
                <a:spcPct val="90000"/>
              </a:lnSpc>
              <a:spcAft>
                <a:spcPts val="600"/>
              </a:spcAft>
              <a:buFont typeface="Arial" panose="020B0604020202020204" pitchFamily="34" charset="0"/>
              <a:buChar char="•"/>
            </a:pPr>
            <a:r>
              <a:rPr lang="en-US" dirty="0"/>
              <a:t>di </a:t>
            </a:r>
            <a:r>
              <a:rPr lang="en-US" dirty="0" err="1"/>
              <a:t>giustizia</a:t>
            </a:r>
            <a:r>
              <a:rPr lang="en-US" dirty="0"/>
              <a:t>;</a:t>
            </a:r>
          </a:p>
          <a:p>
            <a:pPr indent="-228600">
              <a:lnSpc>
                <a:spcPct val="90000"/>
              </a:lnSpc>
              <a:spcAft>
                <a:spcPts val="600"/>
              </a:spcAft>
              <a:buFont typeface="Arial" panose="020B0604020202020204" pitchFamily="34" charset="0"/>
              <a:buChar char="•"/>
            </a:pPr>
            <a:r>
              <a:rPr lang="en-US" dirty="0"/>
              <a:t>di </a:t>
            </a:r>
            <a:r>
              <a:rPr lang="en-US" dirty="0" err="1"/>
              <a:t>accertamenti</a:t>
            </a:r>
            <a:r>
              <a:rPr lang="en-US" dirty="0"/>
              <a:t> </a:t>
            </a:r>
            <a:r>
              <a:rPr lang="en-US" dirty="0" err="1"/>
              <a:t>su</a:t>
            </a:r>
            <a:r>
              <a:rPr lang="en-US" dirty="0"/>
              <a:t> </a:t>
            </a:r>
            <a:r>
              <a:rPr lang="en-US" dirty="0" err="1"/>
              <a:t>soggetti</a:t>
            </a:r>
            <a:r>
              <a:rPr lang="en-US" dirty="0"/>
              <a:t>, </a:t>
            </a:r>
            <a:r>
              <a:rPr lang="en-US" dirty="0" err="1"/>
              <a:t>proprietà</a:t>
            </a:r>
            <a:r>
              <a:rPr lang="en-US" dirty="0"/>
              <a:t>, </a:t>
            </a:r>
            <a:r>
              <a:rPr lang="en-US" dirty="0" err="1"/>
              <a:t>modalità</a:t>
            </a:r>
            <a:r>
              <a:rPr lang="en-US" dirty="0"/>
              <a:t> e </a:t>
            </a:r>
            <a:r>
              <a:rPr lang="en-US" dirty="0" err="1"/>
              <a:t>dinamica</a:t>
            </a:r>
            <a:r>
              <a:rPr lang="en-US" dirty="0"/>
              <a:t> </a:t>
            </a:r>
            <a:r>
              <a:rPr lang="en-US" dirty="0" err="1"/>
              <a:t>dei</a:t>
            </a:r>
            <a:r>
              <a:rPr lang="en-US" dirty="0"/>
              <a:t> </a:t>
            </a:r>
            <a:r>
              <a:rPr lang="en-US" dirty="0" err="1"/>
              <a:t>sinistri</a:t>
            </a:r>
            <a:r>
              <a:rPr lang="en-US" dirty="0"/>
              <a:t>;</a:t>
            </a:r>
          </a:p>
          <a:p>
            <a:pPr indent="-228600">
              <a:lnSpc>
                <a:spcPct val="90000"/>
              </a:lnSpc>
              <a:spcAft>
                <a:spcPts val="600"/>
              </a:spcAft>
              <a:buFont typeface="Arial" panose="020B0604020202020204" pitchFamily="34" charset="0"/>
              <a:buChar char="•"/>
            </a:pPr>
            <a:r>
              <a:rPr lang="en-US" dirty="0"/>
              <a:t>di </a:t>
            </a:r>
            <a:r>
              <a:rPr lang="en-US" dirty="0" err="1"/>
              <a:t>indagini</a:t>
            </a:r>
            <a:r>
              <a:rPr lang="en-US" dirty="0"/>
              <a:t> per la </a:t>
            </a:r>
            <a:r>
              <a:rPr lang="en-US" dirty="0" err="1"/>
              <a:t>ricerca</a:t>
            </a:r>
            <a:r>
              <a:rPr lang="en-US" dirty="0"/>
              <a:t> di prove a </a:t>
            </a:r>
            <a:r>
              <a:rPr lang="en-US" dirty="0" err="1"/>
              <a:t>difesa</a:t>
            </a:r>
            <a:r>
              <a:rPr lang="en-US" dirty="0"/>
              <a:t>, </a:t>
            </a:r>
            <a:r>
              <a:rPr lang="en-US" dirty="0" err="1"/>
              <a:t>nei</a:t>
            </a:r>
            <a:r>
              <a:rPr lang="en-US" dirty="0"/>
              <a:t> </a:t>
            </a:r>
            <a:r>
              <a:rPr lang="en-US" dirty="0" err="1"/>
              <a:t>procedimenti</a:t>
            </a:r>
            <a:r>
              <a:rPr lang="en-US" dirty="0"/>
              <a:t> </a:t>
            </a:r>
            <a:r>
              <a:rPr lang="en-US" dirty="0" err="1"/>
              <a:t>penali</a:t>
            </a:r>
            <a:r>
              <a:rPr lang="en-US" dirty="0"/>
              <a:t>;</a:t>
            </a:r>
          </a:p>
          <a:p>
            <a:pPr indent="-228600">
              <a:lnSpc>
                <a:spcPct val="90000"/>
              </a:lnSpc>
              <a:spcAft>
                <a:spcPts val="600"/>
              </a:spcAft>
              <a:buFont typeface="Arial" panose="020B0604020202020204" pitchFamily="34" charset="0"/>
              <a:buChar char="•"/>
            </a:pPr>
            <a:r>
              <a:rPr lang="en-US" dirty="0"/>
              <a:t>le </a:t>
            </a:r>
            <a:r>
              <a:rPr lang="en-US" dirty="0" err="1"/>
              <a:t>spese</a:t>
            </a:r>
            <a:r>
              <a:rPr lang="en-US" dirty="0"/>
              <a:t> di </a:t>
            </a:r>
            <a:r>
              <a:rPr lang="en-US" dirty="0" err="1"/>
              <a:t>domiciliazione</a:t>
            </a:r>
            <a:r>
              <a:rPr lang="en-US" dirty="0"/>
              <a:t> </a:t>
            </a:r>
            <a:r>
              <a:rPr lang="en-US" dirty="0" err="1"/>
              <a:t>necessarie</a:t>
            </a:r>
            <a:r>
              <a:rPr lang="en-US" dirty="0"/>
              <a:t>, </a:t>
            </a:r>
            <a:r>
              <a:rPr lang="en-US" dirty="0" err="1"/>
              <a:t>esclusa</a:t>
            </a:r>
            <a:r>
              <a:rPr lang="en-US" dirty="0"/>
              <a:t> </a:t>
            </a:r>
            <a:r>
              <a:rPr lang="en-US" dirty="0" err="1"/>
              <a:t>ogni</a:t>
            </a:r>
            <a:r>
              <a:rPr lang="en-US" dirty="0"/>
              <a:t> </a:t>
            </a:r>
            <a:r>
              <a:rPr lang="en-US" dirty="0" err="1"/>
              <a:t>duplicazione</a:t>
            </a:r>
            <a:r>
              <a:rPr lang="en-US" dirty="0"/>
              <a:t> di </a:t>
            </a:r>
            <a:r>
              <a:rPr lang="en-US" dirty="0" err="1"/>
              <a:t>onorari</a:t>
            </a:r>
            <a:r>
              <a:rPr lang="en-US" dirty="0"/>
              <a:t> e </a:t>
            </a:r>
            <a:r>
              <a:rPr lang="en-US" dirty="0" err="1"/>
              <a:t>i</a:t>
            </a:r>
            <a:r>
              <a:rPr lang="en-US" dirty="0"/>
              <a:t> </a:t>
            </a:r>
            <a:r>
              <a:rPr lang="en-US" dirty="0" err="1"/>
              <a:t>compensi</a:t>
            </a:r>
            <a:r>
              <a:rPr lang="en-US" dirty="0"/>
              <a:t> per la </a:t>
            </a:r>
            <a:r>
              <a:rPr lang="en-US" dirty="0" err="1"/>
              <a:t>trasferta</a:t>
            </a:r>
            <a:r>
              <a:rPr lang="en-US" dirty="0"/>
              <a:t>.</a:t>
            </a:r>
          </a:p>
          <a:p>
            <a:pPr indent="-228600">
              <a:lnSpc>
                <a:spcPct val="90000"/>
              </a:lnSpc>
              <a:spcAft>
                <a:spcPts val="600"/>
              </a:spcAft>
              <a:buFont typeface="Arial" panose="020B0604020202020204" pitchFamily="34" charset="0"/>
              <a:buChar char="•"/>
            </a:pPr>
            <a:endParaRPr lang="en-US" dirty="0"/>
          </a:p>
        </p:txBody>
      </p:sp>
      <p:sp>
        <p:nvSpPr>
          <p:cNvPr id="2" name="Segnaposto piè di pagina 1">
            <a:extLst>
              <a:ext uri="{FF2B5EF4-FFF2-40B4-BE49-F238E27FC236}">
                <a16:creationId xmlns:a16="http://schemas.microsoft.com/office/drawing/2014/main" id="{62A94B3A-4E50-90D1-7B3B-E963A57EEB56}"/>
              </a:ext>
            </a:extLst>
          </p:cNvPr>
          <p:cNvSpPr>
            <a:spLocks noGrp="1"/>
          </p:cNvSpPr>
          <p:nvPr>
            <p:ph type="ftr" sz="quarter" idx="11"/>
          </p:nvPr>
        </p:nvSpPr>
        <p:spPr>
          <a:xfrm>
            <a:off x="3028950" y="6356350"/>
            <a:ext cx="393838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3" name="Segnaposto numero diapositiva 2">
            <a:extLst>
              <a:ext uri="{FF2B5EF4-FFF2-40B4-BE49-F238E27FC236}">
                <a16:creationId xmlns:a16="http://schemas.microsoft.com/office/drawing/2014/main" id="{C082851C-5281-D4C2-5BD8-E13BE86A2DAC}"/>
              </a:ext>
            </a:extLst>
          </p:cNvPr>
          <p:cNvSpPr>
            <a:spLocks noGrp="1"/>
          </p:cNvSpPr>
          <p:nvPr>
            <p:ph type="sldNum" sz="quarter" idx="12"/>
          </p:nvPr>
        </p:nvSpPr>
        <p:spPr>
          <a:xfrm>
            <a:off x="7156173" y="6356350"/>
            <a:ext cx="1359176"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13</a:t>
            </a:fld>
            <a:endParaRPr lang="en-US"/>
          </a:p>
        </p:txBody>
      </p:sp>
    </p:spTree>
    <p:extLst>
      <p:ext uri="{BB962C8B-B14F-4D97-AF65-F5344CB8AC3E}">
        <p14:creationId xmlns:p14="http://schemas.microsoft.com/office/powerpoint/2010/main" val="208089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piè di pagina 1">
            <a:extLst>
              <a:ext uri="{FF2B5EF4-FFF2-40B4-BE49-F238E27FC236}">
                <a16:creationId xmlns:a16="http://schemas.microsoft.com/office/drawing/2014/main" id="{5F91F501-E630-372F-63DE-EABDB9FC6819}"/>
              </a:ext>
            </a:extLst>
          </p:cNvPr>
          <p:cNvSpPr>
            <a:spLocks noGrp="1"/>
          </p:cNvSpPr>
          <p:nvPr>
            <p:ph type="ftr" sz="quarter" idx="11"/>
          </p:nvPr>
        </p:nvSpPr>
        <p:spPr>
          <a:xfrm>
            <a:off x="3335481" y="6356350"/>
            <a:ext cx="3631849"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3" name="Segnaposto numero diapositiva 2">
            <a:extLst>
              <a:ext uri="{FF2B5EF4-FFF2-40B4-BE49-F238E27FC236}">
                <a16:creationId xmlns:a16="http://schemas.microsoft.com/office/drawing/2014/main" id="{029E6554-DC40-9E55-E318-D3EBB4BAF2CF}"/>
              </a:ext>
            </a:extLst>
          </p:cNvPr>
          <p:cNvSpPr>
            <a:spLocks noGrp="1"/>
          </p:cNvSpPr>
          <p:nvPr>
            <p:ph type="sldNum" sz="quarter" idx="12"/>
          </p:nvPr>
        </p:nvSpPr>
        <p:spPr>
          <a:xfrm>
            <a:off x="7364895" y="6356350"/>
            <a:ext cx="1150454"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14</a:t>
            </a:fld>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770442B7-AC50-34D7-F372-E45016C716EE}"/>
              </a:ext>
            </a:extLst>
          </p:cNvPr>
          <p:cNvSpPr txBox="1"/>
          <p:nvPr/>
        </p:nvSpPr>
        <p:spPr>
          <a:xfrm>
            <a:off x="3335481" y="116632"/>
            <a:ext cx="5179868" cy="5585619"/>
          </a:xfrm>
          <a:prstGeom prst="rect">
            <a:avLst/>
          </a:prstGeom>
        </p:spPr>
        <p:txBody>
          <a:bodyPr vert="horz" lIns="91440" tIns="45720" rIns="91440" bIns="45720" rtlCol="0" anchor="ctr">
            <a:normAutofit/>
          </a:bodyPr>
          <a:lstStyle/>
          <a:p>
            <a:pPr>
              <a:lnSpc>
                <a:spcPct val="90000"/>
              </a:lnSpc>
              <a:spcAft>
                <a:spcPts val="600"/>
              </a:spcAft>
            </a:pPr>
            <a:r>
              <a:rPr lang="en-US" b="1" dirty="0" err="1"/>
              <a:t>Ambito</a:t>
            </a:r>
            <a:r>
              <a:rPr lang="en-US" b="1" dirty="0"/>
              <a:t> vita </a:t>
            </a:r>
            <a:r>
              <a:rPr lang="en-US" b="1" dirty="0" err="1"/>
              <a:t>privata</a:t>
            </a:r>
            <a:r>
              <a:rPr lang="en-US" b="1" dirty="0"/>
              <a:t>:</a:t>
            </a:r>
            <a:endParaRPr lang="en-US" dirty="0"/>
          </a:p>
          <a:p>
            <a:pPr indent="-228600">
              <a:lnSpc>
                <a:spcPct val="90000"/>
              </a:lnSpc>
              <a:spcAft>
                <a:spcPts val="600"/>
              </a:spcAft>
              <a:buFont typeface="Arial" panose="020B0604020202020204" pitchFamily="34" charset="0"/>
              <a:buChar char="•"/>
            </a:pPr>
            <a:r>
              <a:rPr lang="en-US" dirty="0" err="1"/>
              <a:t>Difesa</a:t>
            </a:r>
            <a:r>
              <a:rPr lang="en-US" dirty="0"/>
              <a:t> </a:t>
            </a:r>
            <a:r>
              <a:rPr lang="en-US" dirty="0" err="1"/>
              <a:t>penale</a:t>
            </a:r>
            <a:r>
              <a:rPr lang="en-US" dirty="0"/>
              <a:t> per </a:t>
            </a:r>
            <a:r>
              <a:rPr lang="en-US" dirty="0" err="1"/>
              <a:t>Delitto</a:t>
            </a:r>
            <a:r>
              <a:rPr lang="en-US" dirty="0"/>
              <a:t> </a:t>
            </a:r>
            <a:r>
              <a:rPr lang="en-US" dirty="0" err="1"/>
              <a:t>colposo</a:t>
            </a:r>
            <a:r>
              <a:rPr lang="en-US" dirty="0"/>
              <a:t> o per       </a:t>
            </a:r>
            <a:r>
              <a:rPr lang="en-US" dirty="0" err="1"/>
              <a:t>contravvenzione</a:t>
            </a:r>
            <a:endParaRPr lang="en-US" dirty="0"/>
          </a:p>
          <a:p>
            <a:pPr indent="-228600">
              <a:lnSpc>
                <a:spcPct val="90000"/>
              </a:lnSpc>
              <a:spcAft>
                <a:spcPts val="600"/>
              </a:spcAft>
              <a:buFont typeface="Arial" panose="020B0604020202020204" pitchFamily="34" charset="0"/>
              <a:buChar char="•"/>
            </a:pPr>
            <a:r>
              <a:rPr lang="en-US" dirty="0" err="1"/>
              <a:t>Difesa</a:t>
            </a:r>
            <a:r>
              <a:rPr lang="en-US" dirty="0"/>
              <a:t> </a:t>
            </a:r>
            <a:r>
              <a:rPr lang="en-US" dirty="0" err="1"/>
              <a:t>penale</a:t>
            </a:r>
            <a:r>
              <a:rPr lang="en-US" dirty="0"/>
              <a:t> in </a:t>
            </a:r>
            <a:r>
              <a:rPr lang="en-US" dirty="0" err="1"/>
              <a:t>procedimenti</a:t>
            </a:r>
            <a:r>
              <a:rPr lang="en-US" dirty="0"/>
              <a:t> per </a:t>
            </a:r>
            <a:r>
              <a:rPr lang="en-US" dirty="0" err="1"/>
              <a:t>delitti</a:t>
            </a:r>
            <a:r>
              <a:rPr lang="en-US" dirty="0"/>
              <a:t> </a:t>
            </a:r>
            <a:r>
              <a:rPr lang="en-US" dirty="0" err="1"/>
              <a:t>dolosi</a:t>
            </a:r>
            <a:endParaRPr lang="en-US" dirty="0"/>
          </a:p>
          <a:p>
            <a:pPr indent="-228600">
              <a:lnSpc>
                <a:spcPct val="90000"/>
              </a:lnSpc>
              <a:spcAft>
                <a:spcPts val="600"/>
              </a:spcAft>
              <a:buFont typeface="Arial" panose="020B0604020202020204" pitchFamily="34" charset="0"/>
              <a:buChar char="•"/>
            </a:pPr>
            <a:r>
              <a:rPr lang="en-US" dirty="0" err="1"/>
              <a:t>risarcimento</a:t>
            </a:r>
            <a:r>
              <a:rPr lang="en-US" dirty="0"/>
              <a:t> </a:t>
            </a:r>
            <a:r>
              <a:rPr lang="en-US" dirty="0" err="1"/>
              <a:t>danni</a:t>
            </a:r>
            <a:r>
              <a:rPr lang="en-US" dirty="0"/>
              <a:t> a </a:t>
            </a:r>
            <a:r>
              <a:rPr lang="en-US" dirty="0" err="1"/>
              <a:t>persone</a:t>
            </a:r>
            <a:r>
              <a:rPr lang="en-US" dirty="0"/>
              <a:t> e/o a </a:t>
            </a:r>
            <a:r>
              <a:rPr lang="en-US" dirty="0" err="1"/>
              <a:t>cose</a:t>
            </a:r>
            <a:r>
              <a:rPr lang="en-US" dirty="0"/>
              <a:t> </a:t>
            </a:r>
            <a:r>
              <a:rPr lang="en-US" dirty="0" err="1"/>
              <a:t>subiti</a:t>
            </a:r>
            <a:endParaRPr lang="en-US" dirty="0"/>
          </a:p>
          <a:p>
            <a:pPr indent="-228600">
              <a:lnSpc>
                <a:spcPct val="90000"/>
              </a:lnSpc>
              <a:spcAft>
                <a:spcPts val="600"/>
              </a:spcAft>
              <a:buFont typeface="Arial" panose="020B0604020202020204" pitchFamily="34" charset="0"/>
              <a:buChar char="•"/>
            </a:pPr>
            <a:r>
              <a:rPr lang="en-US" dirty="0" err="1"/>
              <a:t>controversie</a:t>
            </a:r>
            <a:r>
              <a:rPr lang="en-US" dirty="0"/>
              <a:t> </a:t>
            </a:r>
            <a:r>
              <a:rPr lang="en-US" dirty="0" err="1"/>
              <a:t>che</a:t>
            </a:r>
            <a:r>
              <a:rPr lang="en-US" dirty="0"/>
              <a:t> </a:t>
            </a:r>
            <a:r>
              <a:rPr lang="en-US" dirty="0" err="1"/>
              <a:t>nascono</a:t>
            </a:r>
            <a:r>
              <a:rPr lang="en-US" dirty="0"/>
              <a:t> da </a:t>
            </a:r>
            <a:r>
              <a:rPr lang="en-US" dirty="0" err="1"/>
              <a:t>presunte</a:t>
            </a:r>
            <a:r>
              <a:rPr lang="en-US" dirty="0"/>
              <a:t> </a:t>
            </a:r>
            <a:r>
              <a:rPr lang="en-US" dirty="0" err="1"/>
              <a:t>inadempienze</a:t>
            </a:r>
            <a:r>
              <a:rPr lang="en-US" dirty="0"/>
              <a:t> </a:t>
            </a:r>
            <a:r>
              <a:rPr lang="en-US" dirty="0" err="1"/>
              <a:t>contrattuali</a:t>
            </a:r>
            <a:endParaRPr lang="en-US" dirty="0"/>
          </a:p>
          <a:p>
            <a:pPr indent="-228600">
              <a:lnSpc>
                <a:spcPct val="90000"/>
              </a:lnSpc>
              <a:spcAft>
                <a:spcPts val="600"/>
              </a:spcAft>
              <a:buFont typeface="Arial" panose="020B0604020202020204" pitchFamily="34" charset="0"/>
              <a:buChar char="•"/>
            </a:pPr>
            <a:r>
              <a:rPr lang="en-US" dirty="0" err="1"/>
              <a:t>Difesa</a:t>
            </a:r>
            <a:r>
              <a:rPr lang="en-US" dirty="0"/>
              <a:t> per </a:t>
            </a:r>
            <a:r>
              <a:rPr lang="en-US" dirty="0" err="1"/>
              <a:t>sostenere</a:t>
            </a:r>
            <a:r>
              <a:rPr lang="en-US" dirty="0"/>
              <a:t> </a:t>
            </a:r>
            <a:r>
              <a:rPr lang="en-US" dirty="0" err="1"/>
              <a:t>controversie</a:t>
            </a:r>
            <a:r>
              <a:rPr lang="en-US" dirty="0"/>
              <a:t> con INPS / INAIL</a:t>
            </a:r>
          </a:p>
          <a:p>
            <a:pPr>
              <a:lnSpc>
                <a:spcPct val="90000"/>
              </a:lnSpc>
              <a:spcAft>
                <a:spcPts val="600"/>
              </a:spcAft>
            </a:pPr>
            <a:endParaRPr lang="en-US" dirty="0"/>
          </a:p>
          <a:p>
            <a:pPr>
              <a:lnSpc>
                <a:spcPct val="90000"/>
              </a:lnSpc>
              <a:spcAft>
                <a:spcPts val="600"/>
              </a:spcAft>
            </a:pPr>
            <a:r>
              <a:rPr lang="en-US" b="1" dirty="0" err="1"/>
              <a:t>Ambito</a:t>
            </a:r>
            <a:r>
              <a:rPr lang="en-US" b="1" dirty="0"/>
              <a:t> </a:t>
            </a:r>
            <a:r>
              <a:rPr lang="en-US" b="1" dirty="0" err="1"/>
              <a:t>Lavoro</a:t>
            </a:r>
            <a:r>
              <a:rPr lang="en-US" b="1" dirty="0"/>
              <a:t> </a:t>
            </a:r>
            <a:r>
              <a:rPr lang="en-US" b="1" dirty="0" err="1"/>
              <a:t>dipendente</a:t>
            </a:r>
            <a:r>
              <a:rPr lang="en-US" b="1" dirty="0"/>
              <a:t>:</a:t>
            </a:r>
            <a:endParaRPr lang="en-US" dirty="0"/>
          </a:p>
          <a:p>
            <a:pPr indent="-228600">
              <a:lnSpc>
                <a:spcPct val="90000"/>
              </a:lnSpc>
              <a:spcAft>
                <a:spcPts val="600"/>
              </a:spcAft>
              <a:buFont typeface="Arial" panose="020B0604020202020204" pitchFamily="34" charset="0"/>
              <a:buChar char="•"/>
            </a:pPr>
            <a:r>
              <a:rPr lang="en-US" dirty="0" err="1"/>
              <a:t>sostenere</a:t>
            </a:r>
            <a:r>
              <a:rPr lang="en-US" dirty="0"/>
              <a:t> </a:t>
            </a:r>
            <a:r>
              <a:rPr lang="en-US" dirty="0" err="1"/>
              <a:t>controversie</a:t>
            </a:r>
            <a:r>
              <a:rPr lang="en-US" dirty="0"/>
              <a:t> </a:t>
            </a:r>
            <a:r>
              <a:rPr lang="en-US" dirty="0" err="1"/>
              <a:t>individuali</a:t>
            </a:r>
            <a:r>
              <a:rPr lang="en-US" dirty="0"/>
              <a:t> relative al </a:t>
            </a:r>
            <a:r>
              <a:rPr lang="en-US" dirty="0" err="1"/>
              <a:t>rapporto</a:t>
            </a:r>
            <a:r>
              <a:rPr lang="en-US" dirty="0"/>
              <a:t> di </a:t>
            </a:r>
            <a:r>
              <a:rPr lang="en-US" dirty="0" err="1"/>
              <a:t>lavoro</a:t>
            </a:r>
            <a:r>
              <a:rPr lang="en-US" dirty="0"/>
              <a:t> </a:t>
            </a:r>
            <a:r>
              <a:rPr lang="en-US" dirty="0" err="1"/>
              <a:t>dipendente</a:t>
            </a:r>
            <a:r>
              <a:rPr lang="en-US" dirty="0"/>
              <a:t>.</a:t>
            </a:r>
          </a:p>
          <a:p>
            <a:pPr indent="-228600">
              <a:lnSpc>
                <a:spcPct val="90000"/>
              </a:lnSpc>
              <a:spcAft>
                <a:spcPts val="600"/>
              </a:spcAft>
              <a:buFont typeface="Arial" panose="020B0604020202020204" pitchFamily="34" charset="0"/>
              <a:buChar char="•"/>
            </a:pPr>
            <a:r>
              <a:rPr lang="en-US" dirty="0" err="1"/>
              <a:t>sostenere</a:t>
            </a:r>
            <a:r>
              <a:rPr lang="en-US" dirty="0"/>
              <a:t> la </a:t>
            </a:r>
            <a:r>
              <a:rPr lang="en-US" dirty="0" err="1"/>
              <a:t>difesa</a:t>
            </a:r>
            <a:r>
              <a:rPr lang="en-US" dirty="0"/>
              <a:t> in </a:t>
            </a:r>
            <a:r>
              <a:rPr lang="en-US" dirty="0" err="1"/>
              <a:t>procedimenti</a:t>
            </a:r>
            <a:r>
              <a:rPr lang="en-US" dirty="0"/>
              <a:t> </a:t>
            </a:r>
            <a:r>
              <a:rPr lang="en-US" dirty="0" err="1"/>
              <a:t>penali</a:t>
            </a:r>
            <a:r>
              <a:rPr lang="en-US" dirty="0"/>
              <a:t> per </a:t>
            </a:r>
            <a:r>
              <a:rPr lang="en-US" dirty="0" err="1"/>
              <a:t>delitti</a:t>
            </a:r>
            <a:r>
              <a:rPr lang="en-US" dirty="0"/>
              <a:t> </a:t>
            </a:r>
            <a:r>
              <a:rPr lang="en-US" dirty="0" err="1"/>
              <a:t>colposi</a:t>
            </a:r>
            <a:r>
              <a:rPr lang="en-US" dirty="0"/>
              <a:t> o per </a:t>
            </a:r>
            <a:r>
              <a:rPr lang="en-US" dirty="0" err="1"/>
              <a:t>contravvenzioni</a:t>
            </a:r>
            <a:endParaRPr lang="en-US" dirty="0"/>
          </a:p>
          <a:p>
            <a:pPr indent="-228600">
              <a:lnSpc>
                <a:spcPct val="90000"/>
              </a:lnSpc>
              <a:spcAft>
                <a:spcPts val="600"/>
              </a:spcAft>
              <a:buFont typeface="Arial" panose="020B0604020202020204" pitchFamily="34" charset="0"/>
              <a:buChar char="•"/>
            </a:pPr>
            <a:r>
              <a:rPr lang="en-US" dirty="0" err="1"/>
              <a:t>sostenere</a:t>
            </a:r>
            <a:r>
              <a:rPr lang="en-US" dirty="0"/>
              <a:t> la </a:t>
            </a:r>
            <a:r>
              <a:rPr lang="en-US" dirty="0" err="1"/>
              <a:t>difesa</a:t>
            </a:r>
            <a:r>
              <a:rPr lang="en-US" dirty="0"/>
              <a:t> </a:t>
            </a:r>
            <a:r>
              <a:rPr lang="en-US" dirty="0" err="1"/>
              <a:t>negli</a:t>
            </a:r>
            <a:r>
              <a:rPr lang="en-US" dirty="0"/>
              <a:t> arbitrate</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err="1"/>
              <a:t>Massimale</a:t>
            </a:r>
            <a:r>
              <a:rPr lang="en-US" dirty="0"/>
              <a:t> € 20.000,00</a:t>
            </a:r>
          </a:p>
          <a:p>
            <a:pPr>
              <a:lnSpc>
                <a:spcPct val="90000"/>
              </a:lnSpc>
              <a:spcAft>
                <a:spcPts val="600"/>
              </a:spcAft>
            </a:pPr>
            <a:r>
              <a:rPr lang="en-US" dirty="0"/>
              <a:t>Costo </a:t>
            </a:r>
            <a:r>
              <a:rPr lang="en-US" dirty="0" err="1"/>
              <a:t>annuo</a:t>
            </a:r>
            <a:r>
              <a:rPr lang="en-US" dirty="0"/>
              <a:t> € 55,00</a:t>
            </a:r>
          </a:p>
        </p:txBody>
      </p:sp>
      <p:sp>
        <p:nvSpPr>
          <p:cNvPr id="7" name="CasellaDiTesto 6">
            <a:extLst>
              <a:ext uri="{FF2B5EF4-FFF2-40B4-BE49-F238E27FC236}">
                <a16:creationId xmlns:a16="http://schemas.microsoft.com/office/drawing/2014/main" id="{1416BCB4-987C-9A9B-78A9-D17F3B545005}"/>
              </a:ext>
            </a:extLst>
          </p:cNvPr>
          <p:cNvSpPr txBox="1"/>
          <p:nvPr/>
        </p:nvSpPr>
        <p:spPr>
          <a:xfrm>
            <a:off x="251520" y="2132856"/>
            <a:ext cx="2665337" cy="1200329"/>
          </a:xfrm>
          <a:prstGeom prst="rect">
            <a:avLst/>
          </a:prstGeom>
          <a:noFill/>
        </p:spPr>
        <p:txBody>
          <a:bodyPr wrap="square">
            <a:spAutoFit/>
          </a:bodyPr>
          <a:lstStyle/>
          <a:p>
            <a:r>
              <a:rPr lang="it-IT" sz="3600" dirty="0">
                <a:solidFill>
                  <a:schemeClr val="bg1"/>
                </a:solidFill>
              </a:rPr>
              <a:t>COPERTURA BASE</a:t>
            </a:r>
          </a:p>
        </p:txBody>
      </p:sp>
    </p:spTree>
    <p:extLst>
      <p:ext uri="{BB962C8B-B14F-4D97-AF65-F5344CB8AC3E}">
        <p14:creationId xmlns:p14="http://schemas.microsoft.com/office/powerpoint/2010/main" val="157061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piè di pagina 1">
            <a:extLst>
              <a:ext uri="{FF2B5EF4-FFF2-40B4-BE49-F238E27FC236}">
                <a16:creationId xmlns:a16="http://schemas.microsoft.com/office/drawing/2014/main" id="{5F91F501-E630-372F-63DE-EABDB9FC6819}"/>
              </a:ext>
            </a:extLst>
          </p:cNvPr>
          <p:cNvSpPr>
            <a:spLocks noGrp="1"/>
          </p:cNvSpPr>
          <p:nvPr>
            <p:ph type="ftr" sz="quarter" idx="11"/>
          </p:nvPr>
        </p:nvSpPr>
        <p:spPr>
          <a:xfrm>
            <a:off x="3335481" y="6356350"/>
            <a:ext cx="3631849"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3" name="Segnaposto numero diapositiva 2">
            <a:extLst>
              <a:ext uri="{FF2B5EF4-FFF2-40B4-BE49-F238E27FC236}">
                <a16:creationId xmlns:a16="http://schemas.microsoft.com/office/drawing/2014/main" id="{029E6554-DC40-9E55-E318-D3EBB4BAF2CF}"/>
              </a:ext>
            </a:extLst>
          </p:cNvPr>
          <p:cNvSpPr>
            <a:spLocks noGrp="1"/>
          </p:cNvSpPr>
          <p:nvPr>
            <p:ph type="sldNum" sz="quarter" idx="12"/>
          </p:nvPr>
        </p:nvSpPr>
        <p:spPr>
          <a:xfrm>
            <a:off x="7364895" y="6356350"/>
            <a:ext cx="1150454"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15</a:t>
            </a:fld>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770442B7-AC50-34D7-F372-E45016C716EE}"/>
              </a:ext>
            </a:extLst>
          </p:cNvPr>
          <p:cNvSpPr txBox="1"/>
          <p:nvPr/>
        </p:nvSpPr>
        <p:spPr>
          <a:xfrm>
            <a:off x="3376801" y="4872551"/>
            <a:ext cx="5179868" cy="833091"/>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err="1"/>
              <a:t>Massimale</a:t>
            </a:r>
            <a:r>
              <a:rPr lang="en-US" dirty="0"/>
              <a:t> € 30.000,00</a:t>
            </a:r>
          </a:p>
          <a:p>
            <a:pPr>
              <a:lnSpc>
                <a:spcPct val="90000"/>
              </a:lnSpc>
              <a:spcAft>
                <a:spcPts val="600"/>
              </a:spcAft>
            </a:pPr>
            <a:r>
              <a:rPr lang="en-US" dirty="0"/>
              <a:t>Costo </a:t>
            </a:r>
            <a:r>
              <a:rPr lang="en-US" dirty="0" err="1"/>
              <a:t>annuo</a:t>
            </a:r>
            <a:r>
              <a:rPr lang="en-US" dirty="0"/>
              <a:t> € 105,00</a:t>
            </a:r>
          </a:p>
        </p:txBody>
      </p:sp>
      <p:sp>
        <p:nvSpPr>
          <p:cNvPr id="7" name="CasellaDiTesto 6">
            <a:extLst>
              <a:ext uri="{FF2B5EF4-FFF2-40B4-BE49-F238E27FC236}">
                <a16:creationId xmlns:a16="http://schemas.microsoft.com/office/drawing/2014/main" id="{1416BCB4-987C-9A9B-78A9-D17F3B545005}"/>
              </a:ext>
            </a:extLst>
          </p:cNvPr>
          <p:cNvSpPr txBox="1"/>
          <p:nvPr/>
        </p:nvSpPr>
        <p:spPr>
          <a:xfrm>
            <a:off x="251520" y="2132856"/>
            <a:ext cx="2665337" cy="1200329"/>
          </a:xfrm>
          <a:prstGeom prst="rect">
            <a:avLst/>
          </a:prstGeom>
          <a:noFill/>
        </p:spPr>
        <p:txBody>
          <a:bodyPr wrap="square">
            <a:spAutoFit/>
          </a:bodyPr>
          <a:lstStyle/>
          <a:p>
            <a:r>
              <a:rPr lang="it-IT" sz="3600" dirty="0">
                <a:solidFill>
                  <a:schemeClr val="bg1"/>
                </a:solidFill>
              </a:rPr>
              <a:t>COPERTURA INTEGRATIVA</a:t>
            </a:r>
          </a:p>
        </p:txBody>
      </p:sp>
      <p:sp>
        <p:nvSpPr>
          <p:cNvPr id="6" name="CasellaDiTesto 5">
            <a:extLst>
              <a:ext uri="{FF2B5EF4-FFF2-40B4-BE49-F238E27FC236}">
                <a16:creationId xmlns:a16="http://schemas.microsoft.com/office/drawing/2014/main" id="{107C8262-37A7-2738-B066-8BB118F9A3A2}"/>
              </a:ext>
            </a:extLst>
          </p:cNvPr>
          <p:cNvSpPr txBox="1"/>
          <p:nvPr/>
        </p:nvSpPr>
        <p:spPr>
          <a:xfrm>
            <a:off x="3376801" y="188640"/>
            <a:ext cx="4572000" cy="4524315"/>
          </a:xfrm>
          <a:prstGeom prst="rect">
            <a:avLst/>
          </a:prstGeom>
          <a:noFill/>
        </p:spPr>
        <p:txBody>
          <a:bodyPr wrap="square">
            <a:spAutoFit/>
          </a:bodyPr>
          <a:lstStyle/>
          <a:p>
            <a:r>
              <a:rPr lang="it-IT" sz="1600" dirty="0"/>
              <a:t>COLPA GRAVE</a:t>
            </a:r>
          </a:p>
          <a:p>
            <a:endParaRPr lang="it-IT" sz="1600" dirty="0"/>
          </a:p>
          <a:p>
            <a:r>
              <a:rPr lang="it-IT" sz="1600" dirty="0"/>
              <a:t>L’Assicurazione copre le spese per sostenere l’assistenza giudiziale e stragiudiziale che si renda necessaria a tutela dei diritti dell’Assicurato in conseguenza di procedimenti connessi allo svolgimento dei propri incarichi professionali presso un ente pubblico individuato nella scheda di Polizza, per giudizi e azioni di responsabilità amministrativa, contabile e giudizio di conto per danno erariale per colpa grave </a:t>
            </a:r>
          </a:p>
          <a:p>
            <a:endParaRPr lang="it-IT" sz="1600" dirty="0"/>
          </a:p>
          <a:p>
            <a:r>
              <a:rPr lang="it-IT" sz="1600" dirty="0"/>
              <a:t>DIFESA PENALE</a:t>
            </a:r>
          </a:p>
          <a:p>
            <a:r>
              <a:rPr lang="it-IT" sz="1600" dirty="0"/>
              <a:t>DIFESA EXTRACONTRATTUALE</a:t>
            </a:r>
            <a:br>
              <a:rPr lang="it-IT" sz="1600" dirty="0"/>
            </a:br>
            <a:r>
              <a:rPr lang="it-IT" sz="1600" dirty="0"/>
              <a:t>OPPOSIZIONE A SANZIONI AMMINISTRATIVE</a:t>
            </a:r>
          </a:p>
          <a:p>
            <a:endParaRPr lang="it-IT" sz="1600" dirty="0"/>
          </a:p>
          <a:p>
            <a:endParaRPr lang="it-IT" sz="1600" dirty="0"/>
          </a:p>
          <a:p>
            <a:endParaRPr lang="it-IT" sz="1600" dirty="0"/>
          </a:p>
        </p:txBody>
      </p:sp>
    </p:spTree>
    <p:extLst>
      <p:ext uri="{BB962C8B-B14F-4D97-AF65-F5344CB8AC3E}">
        <p14:creationId xmlns:p14="http://schemas.microsoft.com/office/powerpoint/2010/main" val="371180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B3C840E3-CFFD-22B7-B8E9-BD6443F8A51F}"/>
              </a:ext>
            </a:extLst>
          </p:cNvPr>
          <p:cNvSpPr txBox="1"/>
          <p:nvPr/>
        </p:nvSpPr>
        <p:spPr>
          <a:xfrm>
            <a:off x="323528" y="1153572"/>
            <a:ext cx="24003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POLIZZA MALATTA</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6A27FEFA-4A81-57EB-6CC3-2D70F3588C8D}"/>
              </a:ext>
            </a:extLst>
          </p:cNvPr>
          <p:cNvSpPr txBox="1"/>
          <p:nvPr/>
        </p:nvSpPr>
        <p:spPr>
          <a:xfrm>
            <a:off x="3335481" y="591344"/>
            <a:ext cx="5179868" cy="5585619"/>
          </a:xfrm>
          <a:prstGeom prst="rect">
            <a:avLst/>
          </a:prstGeom>
        </p:spPr>
        <p:txBody>
          <a:bodyPr vert="horz" lIns="91440" tIns="45720" rIns="91440" bIns="45720" rtlCol="0" anchor="ctr">
            <a:normAutofit/>
          </a:bodyPr>
          <a:lstStyle/>
          <a:p>
            <a:pPr>
              <a:lnSpc>
                <a:spcPct val="90000"/>
              </a:lnSpc>
              <a:spcAft>
                <a:spcPts val="600"/>
              </a:spcAft>
            </a:pPr>
            <a:r>
              <a:rPr lang="en-US" sz="1600" dirty="0"/>
              <a:t>POLIZZA RIMBORSO SPESE PER MALATTIA E INFORTUNIO:</a:t>
            </a:r>
          </a:p>
          <a:p>
            <a:pPr>
              <a:lnSpc>
                <a:spcPct val="90000"/>
              </a:lnSpc>
              <a:spcAft>
                <a:spcPts val="600"/>
              </a:spcAft>
            </a:pPr>
            <a:endParaRPr lang="en-US" sz="1600" dirty="0"/>
          </a:p>
          <a:p>
            <a:pPr>
              <a:lnSpc>
                <a:spcPct val="90000"/>
              </a:lnSpc>
              <a:spcAft>
                <a:spcPts val="600"/>
              </a:spcAft>
            </a:pPr>
            <a:r>
              <a:rPr lang="en-US" sz="1600" dirty="0"/>
              <a:t>La </a:t>
            </a:r>
            <a:r>
              <a:rPr lang="en-US" sz="1600" dirty="0" err="1"/>
              <a:t>polizza</a:t>
            </a:r>
            <a:r>
              <a:rPr lang="en-US" sz="1600" dirty="0"/>
              <a:t> </a:t>
            </a:r>
            <a:r>
              <a:rPr lang="en-US" sz="1600" dirty="0" err="1"/>
              <a:t>interviene</a:t>
            </a:r>
            <a:r>
              <a:rPr lang="en-US" sz="1600" dirty="0"/>
              <a:t> </a:t>
            </a:r>
            <a:r>
              <a:rPr lang="en-US" sz="1600" dirty="0" err="1"/>
              <a:t>fino</a:t>
            </a:r>
            <a:r>
              <a:rPr lang="en-US" sz="1600" dirty="0"/>
              <a:t> </a:t>
            </a:r>
            <a:r>
              <a:rPr lang="en-US" sz="1600" dirty="0" err="1"/>
              <a:t>alla</a:t>
            </a:r>
            <a:r>
              <a:rPr lang="en-US" sz="1600" dirty="0"/>
              <a:t> </a:t>
            </a:r>
            <a:r>
              <a:rPr lang="en-US" sz="1600" dirty="0" err="1"/>
              <a:t>concorrenza</a:t>
            </a:r>
            <a:r>
              <a:rPr lang="en-US" sz="1600" dirty="0"/>
              <a:t> di € 150.000,00 per anno ed </a:t>
            </a:r>
            <a:r>
              <a:rPr lang="en-US" sz="1600" dirty="0" err="1"/>
              <a:t>assicurato</a:t>
            </a:r>
            <a:r>
              <a:rPr lang="en-US" sz="1600" dirty="0"/>
              <a:t>:</a:t>
            </a:r>
          </a:p>
          <a:p>
            <a:pPr marL="285750" indent="-285750">
              <a:lnSpc>
                <a:spcPct val="90000"/>
              </a:lnSpc>
              <a:spcAft>
                <a:spcPts val="600"/>
              </a:spcAft>
              <a:buFontTx/>
              <a:buChar char="-"/>
            </a:pPr>
            <a:r>
              <a:rPr lang="en-US" sz="1600" dirty="0"/>
              <a:t>Nel </a:t>
            </a:r>
            <a:r>
              <a:rPr lang="en-US" sz="1600" dirty="0" err="1"/>
              <a:t>caso</a:t>
            </a:r>
            <a:r>
              <a:rPr lang="en-US" sz="1600" dirty="0"/>
              <a:t> di </a:t>
            </a:r>
            <a:r>
              <a:rPr lang="en-US" sz="1600" dirty="0" err="1"/>
              <a:t>Ricovero</a:t>
            </a:r>
            <a:r>
              <a:rPr lang="en-US" sz="1600" dirty="0"/>
              <a:t> in </a:t>
            </a:r>
            <a:r>
              <a:rPr lang="en-US" sz="1600" dirty="0" err="1"/>
              <a:t>istituto</a:t>
            </a:r>
            <a:r>
              <a:rPr lang="en-US" sz="1600" dirty="0"/>
              <a:t> di </a:t>
            </a:r>
            <a:r>
              <a:rPr lang="en-US" sz="1600" dirty="0" err="1"/>
              <a:t>cura</a:t>
            </a:r>
            <a:r>
              <a:rPr lang="en-US" sz="1600" dirty="0"/>
              <a:t> </a:t>
            </a:r>
            <a:r>
              <a:rPr lang="en-US" sz="1600" dirty="0" err="1"/>
              <a:t>pubblico</a:t>
            </a:r>
            <a:r>
              <a:rPr lang="en-US" sz="1600" dirty="0"/>
              <a:t> o private</a:t>
            </a:r>
          </a:p>
          <a:p>
            <a:pPr>
              <a:lnSpc>
                <a:spcPct val="90000"/>
              </a:lnSpc>
              <a:spcAft>
                <a:spcPts val="600"/>
              </a:spcAft>
            </a:pPr>
            <a:r>
              <a:rPr lang="en-US" sz="1600" dirty="0"/>
              <a:t>       </a:t>
            </a:r>
            <a:r>
              <a:rPr lang="en-US" sz="1600" dirty="0" err="1"/>
              <a:t>anche</a:t>
            </a:r>
            <a:r>
              <a:rPr lang="en-US" sz="1600" dirty="0"/>
              <a:t> in regime di Day Hospital</a:t>
            </a:r>
          </a:p>
          <a:p>
            <a:pPr>
              <a:lnSpc>
                <a:spcPct val="90000"/>
              </a:lnSpc>
              <a:spcAft>
                <a:spcPts val="600"/>
              </a:spcAft>
            </a:pPr>
            <a:r>
              <a:rPr lang="en-US" sz="1600" dirty="0"/>
              <a:t>-     </a:t>
            </a:r>
            <a:r>
              <a:rPr lang="it-IT" sz="1600" dirty="0"/>
              <a:t>Nel caso di intervento chirurgico anche ambulatoriale</a:t>
            </a:r>
          </a:p>
          <a:p>
            <a:pPr>
              <a:lnSpc>
                <a:spcPct val="90000"/>
              </a:lnSpc>
              <a:spcAft>
                <a:spcPts val="600"/>
              </a:spcAft>
            </a:pPr>
            <a:r>
              <a:rPr lang="it-IT" sz="1600" dirty="0"/>
              <a:t>      </a:t>
            </a:r>
          </a:p>
          <a:p>
            <a:pPr>
              <a:lnSpc>
                <a:spcPct val="90000"/>
              </a:lnSpc>
              <a:spcAft>
                <a:spcPts val="600"/>
              </a:spcAft>
            </a:pPr>
            <a:r>
              <a:rPr lang="it-IT" sz="1600" dirty="0"/>
              <a:t>       NON E’ PREVISTA FRANCHIGIA</a:t>
            </a:r>
            <a:endParaRPr lang="en-US" sz="1600" dirty="0"/>
          </a:p>
          <a:p>
            <a:pPr>
              <a:lnSpc>
                <a:spcPct val="90000"/>
              </a:lnSpc>
              <a:spcAft>
                <a:spcPts val="600"/>
              </a:spcAft>
            </a:pPr>
            <a:endParaRPr lang="en-US" sz="1600" dirty="0"/>
          </a:p>
          <a:p>
            <a:pPr>
              <a:lnSpc>
                <a:spcPct val="90000"/>
              </a:lnSpc>
              <a:spcAft>
                <a:spcPts val="600"/>
              </a:spcAft>
            </a:pPr>
            <a:r>
              <a:rPr lang="it-IT" sz="1600" dirty="0"/>
              <a:t>PREMI MENSILI </a:t>
            </a:r>
            <a:r>
              <a:rPr lang="it-IT" sz="1600"/>
              <a:t>PER PERSONA: </a:t>
            </a:r>
          </a:p>
          <a:p>
            <a:pPr>
              <a:lnSpc>
                <a:spcPct val="90000"/>
              </a:lnSpc>
              <a:spcAft>
                <a:spcPts val="600"/>
              </a:spcAft>
            </a:pPr>
            <a:endParaRPr lang="it-IT" sz="1600" dirty="0"/>
          </a:p>
          <a:p>
            <a:pPr>
              <a:lnSpc>
                <a:spcPct val="90000"/>
              </a:lnSpc>
              <a:spcAft>
                <a:spcPts val="600"/>
              </a:spcAft>
            </a:pPr>
            <a:r>
              <a:rPr lang="it-IT" sz="1600" dirty="0"/>
              <a:t>Minori fino a 18 anni 13,00 euro</a:t>
            </a:r>
          </a:p>
          <a:p>
            <a:pPr>
              <a:lnSpc>
                <a:spcPct val="90000"/>
              </a:lnSpc>
              <a:spcAft>
                <a:spcPts val="600"/>
              </a:spcAft>
            </a:pPr>
            <a:r>
              <a:rPr lang="it-IT" sz="1600" dirty="0"/>
              <a:t>Adulti da 19 a 45 anni 24,00 euro</a:t>
            </a:r>
          </a:p>
          <a:p>
            <a:pPr>
              <a:lnSpc>
                <a:spcPct val="90000"/>
              </a:lnSpc>
              <a:spcAft>
                <a:spcPts val="600"/>
              </a:spcAft>
            </a:pPr>
            <a:r>
              <a:rPr lang="it-IT" sz="1600" dirty="0"/>
              <a:t>Adulti da 46 a 60 anni 32,00 euro</a:t>
            </a:r>
          </a:p>
          <a:p>
            <a:pPr>
              <a:lnSpc>
                <a:spcPct val="90000"/>
              </a:lnSpc>
              <a:spcAft>
                <a:spcPts val="600"/>
              </a:spcAft>
            </a:pPr>
            <a:r>
              <a:rPr lang="it-IT" sz="1600" dirty="0"/>
              <a:t>Adulti oltre i 61 anni 63,00 euro</a:t>
            </a: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2" name="Segnaposto piè di pagina 1">
            <a:extLst>
              <a:ext uri="{FF2B5EF4-FFF2-40B4-BE49-F238E27FC236}">
                <a16:creationId xmlns:a16="http://schemas.microsoft.com/office/drawing/2014/main" id="{62A94B3A-4E50-90D1-7B3B-E963A57EEB56}"/>
              </a:ext>
            </a:extLst>
          </p:cNvPr>
          <p:cNvSpPr>
            <a:spLocks noGrp="1"/>
          </p:cNvSpPr>
          <p:nvPr>
            <p:ph type="ftr" sz="quarter" idx="11"/>
          </p:nvPr>
        </p:nvSpPr>
        <p:spPr>
          <a:xfrm>
            <a:off x="3028950" y="6356350"/>
            <a:ext cx="393838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3" name="Segnaposto numero diapositiva 2">
            <a:extLst>
              <a:ext uri="{FF2B5EF4-FFF2-40B4-BE49-F238E27FC236}">
                <a16:creationId xmlns:a16="http://schemas.microsoft.com/office/drawing/2014/main" id="{C082851C-5281-D4C2-5BD8-E13BE86A2DAC}"/>
              </a:ext>
            </a:extLst>
          </p:cNvPr>
          <p:cNvSpPr>
            <a:spLocks noGrp="1"/>
          </p:cNvSpPr>
          <p:nvPr>
            <p:ph type="sldNum" sz="quarter" idx="12"/>
          </p:nvPr>
        </p:nvSpPr>
        <p:spPr>
          <a:xfrm>
            <a:off x="7156173" y="6356350"/>
            <a:ext cx="1359176"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16</a:t>
            </a:fld>
            <a:endParaRPr lang="en-US"/>
          </a:p>
        </p:txBody>
      </p:sp>
    </p:spTree>
    <p:extLst>
      <p:ext uri="{BB962C8B-B14F-4D97-AF65-F5344CB8AC3E}">
        <p14:creationId xmlns:p14="http://schemas.microsoft.com/office/powerpoint/2010/main" val="28494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magine 13" descr="Corte di Cassazione.jpg"/>
          <p:cNvPicPr>
            <a:picLocks noChangeAspect="1"/>
          </p:cNvPicPr>
          <p:nvPr/>
        </p:nvPicPr>
        <p:blipFill rotWithShape="1">
          <a:blip r:embed="rId2" cstate="print"/>
          <a:srcRect t="3201"/>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3490720" y="4777739"/>
            <a:ext cx="5173220" cy="1399223"/>
          </a:xfrm>
          <a:prstGeom prst="rect">
            <a:avLst/>
          </a:prstGeom>
        </p:spPr>
        <p:txBody>
          <a:bodyPr vert="horz" lIns="91440" tIns="45720" rIns="91440" bIns="45720" rtlCol="0" anchor="ctr">
            <a:normAutofit/>
          </a:bodyPr>
          <a:lstStyle/>
          <a:p>
            <a:pPr>
              <a:lnSpc>
                <a:spcPct val="90000"/>
              </a:lnSpc>
              <a:spcAft>
                <a:spcPts val="600"/>
              </a:spcAft>
            </a:pPr>
            <a:r>
              <a:rPr lang="en-US" sz="1600" dirty="0" err="1">
                <a:latin typeface="+mj-lt"/>
              </a:rPr>
              <a:t>Negli</a:t>
            </a:r>
            <a:r>
              <a:rPr lang="en-US" sz="1600" dirty="0">
                <a:latin typeface="+mj-lt"/>
              </a:rPr>
              <a:t> </a:t>
            </a:r>
            <a:r>
              <a:rPr lang="en-US" sz="1600" dirty="0" err="1">
                <a:latin typeface="+mj-lt"/>
              </a:rPr>
              <a:t>ultimi</a:t>
            </a:r>
            <a:r>
              <a:rPr lang="en-US" sz="1600" dirty="0">
                <a:latin typeface="+mj-lt"/>
              </a:rPr>
              <a:t> anni la </a:t>
            </a:r>
            <a:r>
              <a:rPr lang="en-US" sz="1600" dirty="0" err="1">
                <a:latin typeface="+mj-lt"/>
              </a:rPr>
              <a:t>responsabilità</a:t>
            </a:r>
            <a:r>
              <a:rPr lang="en-US" sz="1600" dirty="0">
                <a:latin typeface="+mj-lt"/>
              </a:rPr>
              <a:t> </a:t>
            </a:r>
            <a:r>
              <a:rPr lang="en-US" sz="1600" dirty="0" err="1">
                <a:latin typeface="+mj-lt"/>
              </a:rPr>
              <a:t>nella</a:t>
            </a:r>
            <a:r>
              <a:rPr lang="en-US" sz="1600" dirty="0">
                <a:latin typeface="+mj-lt"/>
              </a:rPr>
              <a:t> P.A. ha </a:t>
            </a:r>
            <a:r>
              <a:rPr lang="en-US" sz="1600" dirty="0" err="1">
                <a:latin typeface="+mj-lt"/>
              </a:rPr>
              <a:t>assunto</a:t>
            </a:r>
            <a:r>
              <a:rPr lang="en-US" sz="1600" dirty="0">
                <a:latin typeface="+mj-lt"/>
              </a:rPr>
              <a:t> sempre </a:t>
            </a:r>
            <a:r>
              <a:rPr lang="en-US" sz="1600" dirty="0" err="1">
                <a:latin typeface="+mj-lt"/>
              </a:rPr>
              <a:t>maggiore</a:t>
            </a:r>
            <a:r>
              <a:rPr lang="en-US" sz="1600" dirty="0">
                <a:latin typeface="+mj-lt"/>
              </a:rPr>
              <a:t> rilievo</a:t>
            </a:r>
          </a:p>
          <a:p>
            <a:pPr>
              <a:lnSpc>
                <a:spcPct val="90000"/>
              </a:lnSpc>
              <a:spcAft>
                <a:spcPts val="600"/>
              </a:spcAft>
            </a:pPr>
            <a:r>
              <a:rPr lang="en-US" sz="1600" dirty="0">
                <a:latin typeface="+mj-lt"/>
              </a:rPr>
              <a:t>A </a:t>
            </a:r>
            <a:r>
              <a:rPr lang="en-US" sz="1600" dirty="0" err="1">
                <a:latin typeface="+mj-lt"/>
              </a:rPr>
              <a:t>seguito</a:t>
            </a:r>
            <a:r>
              <a:rPr lang="en-US" sz="1600" dirty="0">
                <a:latin typeface="+mj-lt"/>
              </a:rPr>
              <a:t> </a:t>
            </a:r>
            <a:r>
              <a:rPr lang="en-US" sz="1600" dirty="0" err="1">
                <a:latin typeface="+mj-lt"/>
              </a:rPr>
              <a:t>dell’interpretazione</a:t>
            </a:r>
            <a:r>
              <a:rPr lang="en-US" sz="1600" dirty="0">
                <a:latin typeface="+mj-lt"/>
              </a:rPr>
              <a:t> </a:t>
            </a:r>
            <a:r>
              <a:rPr lang="en-US" sz="1600" dirty="0" err="1">
                <a:latin typeface="+mj-lt"/>
              </a:rPr>
              <a:t>estensiva</a:t>
            </a:r>
            <a:r>
              <a:rPr lang="en-US" sz="1600" dirty="0">
                <a:latin typeface="+mj-lt"/>
              </a:rPr>
              <a:t> </a:t>
            </a:r>
            <a:r>
              <a:rPr lang="en-US" sz="1600" dirty="0" err="1">
                <a:latin typeface="+mj-lt"/>
              </a:rPr>
              <a:t>della</a:t>
            </a:r>
            <a:r>
              <a:rPr lang="en-US" sz="1600" dirty="0">
                <a:latin typeface="+mj-lt"/>
              </a:rPr>
              <a:t> </a:t>
            </a:r>
            <a:r>
              <a:rPr lang="en-US" sz="1600" dirty="0" err="1">
                <a:latin typeface="+mj-lt"/>
              </a:rPr>
              <a:t>sentenza</a:t>
            </a:r>
            <a:r>
              <a:rPr lang="en-US" sz="1600" dirty="0">
                <a:latin typeface="+mj-lt"/>
              </a:rPr>
              <a:t> a </a:t>
            </a:r>
            <a:r>
              <a:rPr lang="en-US" sz="1600" dirty="0" err="1">
                <a:latin typeface="+mj-lt"/>
              </a:rPr>
              <a:t>sezioni</a:t>
            </a:r>
            <a:r>
              <a:rPr lang="en-US" sz="1600" dirty="0">
                <a:latin typeface="+mj-lt"/>
              </a:rPr>
              <a:t> unite </a:t>
            </a:r>
            <a:r>
              <a:rPr lang="en-US" sz="1600" dirty="0" err="1">
                <a:latin typeface="+mj-lt"/>
              </a:rPr>
              <a:t>della</a:t>
            </a:r>
            <a:r>
              <a:rPr lang="en-US" sz="1600" dirty="0">
                <a:latin typeface="+mj-lt"/>
              </a:rPr>
              <a:t> corte di </a:t>
            </a:r>
            <a:r>
              <a:rPr lang="en-US" sz="1600" dirty="0" err="1">
                <a:latin typeface="+mj-lt"/>
              </a:rPr>
              <a:t>Cassazione</a:t>
            </a:r>
            <a:r>
              <a:rPr lang="en-US" sz="1600" dirty="0">
                <a:latin typeface="+mj-lt"/>
              </a:rPr>
              <a:t> del 22 </a:t>
            </a:r>
            <a:r>
              <a:rPr lang="en-US" sz="1600" dirty="0" err="1">
                <a:latin typeface="+mj-lt"/>
              </a:rPr>
              <a:t>luglio</a:t>
            </a:r>
            <a:r>
              <a:rPr lang="en-US" sz="1600" dirty="0">
                <a:latin typeface="+mj-lt"/>
              </a:rPr>
              <a:t> 1999 n° 500 e </a:t>
            </a:r>
            <a:r>
              <a:rPr lang="en-US" sz="1600" dirty="0" err="1">
                <a:latin typeface="+mj-lt"/>
              </a:rPr>
              <a:t>delle</a:t>
            </a:r>
            <a:r>
              <a:rPr lang="en-US" sz="1600" dirty="0">
                <a:latin typeface="+mj-lt"/>
              </a:rPr>
              <a:t> </a:t>
            </a:r>
            <a:r>
              <a:rPr lang="en-US" sz="1600" dirty="0" err="1">
                <a:latin typeface="+mj-lt"/>
              </a:rPr>
              <a:t>disposizioni</a:t>
            </a:r>
            <a:r>
              <a:rPr lang="en-US" sz="1600" dirty="0">
                <a:latin typeface="+mj-lt"/>
              </a:rPr>
              <a:t> </a:t>
            </a:r>
            <a:r>
              <a:rPr lang="en-US" sz="1600" dirty="0" err="1">
                <a:latin typeface="+mj-lt"/>
              </a:rPr>
              <a:t>contenute</a:t>
            </a:r>
            <a:r>
              <a:rPr lang="en-US" sz="1600" dirty="0">
                <a:latin typeface="+mj-lt"/>
              </a:rPr>
              <a:t> </a:t>
            </a:r>
            <a:r>
              <a:rPr lang="en-US" sz="1600" dirty="0" err="1">
                <a:latin typeface="+mj-lt"/>
              </a:rPr>
              <a:t>nella</a:t>
            </a:r>
            <a:r>
              <a:rPr lang="en-US" sz="1600" dirty="0">
                <a:latin typeface="+mj-lt"/>
              </a:rPr>
              <a:t> </a:t>
            </a:r>
            <a:r>
              <a:rPr lang="en-US" sz="1600" dirty="0" err="1">
                <a:latin typeface="+mj-lt"/>
              </a:rPr>
              <a:t>legge</a:t>
            </a:r>
            <a:r>
              <a:rPr lang="en-US" sz="1600" dirty="0">
                <a:latin typeface="+mj-lt"/>
              </a:rPr>
              <a:t> n° 205/2000</a:t>
            </a:r>
          </a:p>
        </p:txBody>
      </p:sp>
      <p:sp>
        <p:nvSpPr>
          <p:cNvPr id="7" name="Segnaposto piè di pagina 6"/>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la responsabilità amministrativa e contabile</a:t>
            </a:r>
          </a:p>
        </p:txBody>
      </p:sp>
      <p:sp>
        <p:nvSpPr>
          <p:cNvPr id="6" name="Segnaposto numero diapositiva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D3AA8203-F5FF-4C0F-A37F-0007076898AD}"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214290"/>
            <a:ext cx="8429684" cy="584775"/>
          </a:xfrm>
          <a:prstGeom prst="rect">
            <a:avLst/>
          </a:prstGeom>
        </p:spPr>
        <p:txBody>
          <a:bodyPr wrap="square">
            <a:spAutoFit/>
          </a:bodyPr>
          <a:lstStyle/>
          <a:p>
            <a:r>
              <a:rPr lang="it-IT" sz="1600" dirty="0">
                <a:latin typeface="+mj-lt"/>
              </a:rPr>
              <a:t>E’ stato pienamente riconosciuto il diritto del cittadino al risarcimento dei danni derivanti dalla lesione di interessi legittimi da parte della pubblica amministrazione</a:t>
            </a:r>
          </a:p>
        </p:txBody>
      </p:sp>
      <p:sp>
        <p:nvSpPr>
          <p:cNvPr id="4" name="Rettangolo 3"/>
          <p:cNvSpPr/>
          <p:nvPr/>
        </p:nvSpPr>
        <p:spPr>
          <a:xfrm>
            <a:off x="142844" y="5715016"/>
            <a:ext cx="8715436" cy="584775"/>
          </a:xfrm>
          <a:prstGeom prst="rect">
            <a:avLst/>
          </a:prstGeom>
        </p:spPr>
        <p:txBody>
          <a:bodyPr wrap="square">
            <a:spAutoFit/>
          </a:bodyPr>
          <a:lstStyle/>
          <a:p>
            <a:r>
              <a:rPr lang="it-IT" sz="1600" dirty="0">
                <a:latin typeface="+mj-lt"/>
              </a:rPr>
              <a:t>In altre parole, ad oggi ogni figura pubblica, e pertanto </a:t>
            </a:r>
            <a:r>
              <a:rPr lang="it-IT" sz="1600" i="1" u="sng" dirty="0">
                <a:latin typeface="+mj-lt"/>
              </a:rPr>
              <a:t>ogni azione amministrativa</a:t>
            </a:r>
            <a:r>
              <a:rPr lang="it-IT" sz="1600" dirty="0">
                <a:latin typeface="+mj-lt"/>
              </a:rPr>
              <a:t>, è potenzialmente fonte di danno e, conseguentemente, di richiesta di risarcimento. </a:t>
            </a:r>
          </a:p>
        </p:txBody>
      </p:sp>
      <p:sp>
        <p:nvSpPr>
          <p:cNvPr id="5" name="Segnaposto numero diapositiva 4"/>
          <p:cNvSpPr>
            <a:spLocks noGrp="1"/>
          </p:cNvSpPr>
          <p:nvPr>
            <p:ph type="sldNum" sz="quarter" idx="12"/>
          </p:nvPr>
        </p:nvSpPr>
        <p:spPr/>
        <p:txBody>
          <a:bodyPr/>
          <a:lstStyle/>
          <a:p>
            <a:fld id="{D3AA8203-F5FF-4C0F-A37F-0007076898AD}" type="slidenum">
              <a:rPr lang="it-IT" smtClean="0"/>
              <a:pPr/>
              <a:t>3</a:t>
            </a:fld>
            <a:endParaRPr lang="it-IT"/>
          </a:p>
        </p:txBody>
      </p:sp>
      <p:sp>
        <p:nvSpPr>
          <p:cNvPr id="6" name="Segnaposto piè di pagina 5"/>
          <p:cNvSpPr>
            <a:spLocks noGrp="1"/>
          </p:cNvSpPr>
          <p:nvPr>
            <p:ph type="ftr" sz="quarter" idx="11"/>
          </p:nvPr>
        </p:nvSpPr>
        <p:spPr/>
        <p:txBody>
          <a:bodyPr/>
          <a:lstStyle/>
          <a:p>
            <a:r>
              <a:rPr lang="it-IT"/>
              <a:t>la responsabilità amministrativa e contabile</a:t>
            </a:r>
          </a:p>
        </p:txBody>
      </p:sp>
      <p:pic>
        <p:nvPicPr>
          <p:cNvPr id="8" name="Immagine 7" descr="Risarcimento del danno.jpg"/>
          <p:cNvPicPr>
            <a:picLocks noChangeAspect="1"/>
          </p:cNvPicPr>
          <p:nvPr/>
        </p:nvPicPr>
        <p:blipFill>
          <a:blip r:embed="rId2"/>
          <a:stretch>
            <a:fillRect/>
          </a:stretch>
        </p:blipFill>
        <p:spPr>
          <a:xfrm>
            <a:off x="1" y="928670"/>
            <a:ext cx="9144000" cy="477720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copertura assicurativa.jpg"/>
          <p:cNvPicPr>
            <a:picLocks noChangeAspect="1"/>
          </p:cNvPicPr>
          <p:nvPr/>
        </p:nvPicPr>
        <p:blipFill rotWithShape="1">
          <a:blip r:embed="rId2"/>
          <a:srcRect t="13174" b="5667"/>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Rettangolo 1"/>
          <p:cNvSpPr/>
          <p:nvPr/>
        </p:nvSpPr>
        <p:spPr>
          <a:xfrm>
            <a:off x="3167986" y="3752850"/>
            <a:ext cx="5614060" cy="2452687"/>
          </a:xfrm>
          <a:prstGeom prst="rect">
            <a:avLst/>
          </a:prstGeom>
        </p:spPr>
        <p:txBody>
          <a:bodyPr vert="horz" lIns="91440" tIns="45720" rIns="91440" bIns="45720" rtlCol="0" anchor="ctr">
            <a:normAutofit/>
          </a:bodyPr>
          <a:lstStyle/>
          <a:p>
            <a:pPr>
              <a:lnSpc>
                <a:spcPct val="90000"/>
              </a:lnSpc>
              <a:spcAft>
                <a:spcPts val="600"/>
              </a:spcAft>
            </a:pPr>
            <a:r>
              <a:rPr lang="en-US" sz="1600" dirty="0">
                <a:latin typeface="+mj-lt"/>
              </a:rPr>
              <a:t>Per </a:t>
            </a:r>
            <a:r>
              <a:rPr lang="en-US" sz="1600" dirty="0" err="1">
                <a:latin typeface="+mj-lt"/>
              </a:rPr>
              <a:t>poter</a:t>
            </a:r>
            <a:r>
              <a:rPr lang="en-US" sz="1600" dirty="0">
                <a:latin typeface="+mj-lt"/>
              </a:rPr>
              <a:t> </a:t>
            </a:r>
            <a:r>
              <a:rPr lang="en-US" sz="1600" dirty="0" err="1">
                <a:latin typeface="+mj-lt"/>
              </a:rPr>
              <a:t>tutelare</a:t>
            </a:r>
            <a:r>
              <a:rPr lang="en-US" sz="1600" dirty="0">
                <a:latin typeface="+mj-lt"/>
              </a:rPr>
              <a:t> </a:t>
            </a:r>
            <a:r>
              <a:rPr lang="en-US" sz="1600" dirty="0" err="1">
                <a:latin typeface="+mj-lt"/>
              </a:rPr>
              <a:t>pertanto</a:t>
            </a:r>
            <a:r>
              <a:rPr lang="en-US" sz="1600" dirty="0">
                <a:latin typeface="+mj-lt"/>
              </a:rPr>
              <a:t> il </a:t>
            </a:r>
            <a:r>
              <a:rPr lang="en-US" sz="1600" dirty="0" err="1">
                <a:latin typeface="+mj-lt"/>
              </a:rPr>
              <a:t>dipendente</a:t>
            </a:r>
            <a:r>
              <a:rPr lang="en-US" sz="1600" dirty="0">
                <a:latin typeface="+mj-lt"/>
              </a:rPr>
              <a:t> </a:t>
            </a:r>
            <a:r>
              <a:rPr lang="en-US" sz="1600" dirty="0" err="1">
                <a:latin typeface="+mj-lt"/>
              </a:rPr>
              <a:t>pubblico</a:t>
            </a:r>
            <a:r>
              <a:rPr lang="en-US" sz="1600" dirty="0">
                <a:latin typeface="+mj-lt"/>
              </a:rPr>
              <a:t> dal </a:t>
            </a:r>
            <a:r>
              <a:rPr lang="en-US" sz="1600" dirty="0" err="1">
                <a:latin typeface="+mj-lt"/>
              </a:rPr>
              <a:t>suddetto</a:t>
            </a:r>
            <a:r>
              <a:rPr lang="en-US" sz="1600" dirty="0">
                <a:latin typeface="+mj-lt"/>
              </a:rPr>
              <a:t> </a:t>
            </a:r>
            <a:r>
              <a:rPr lang="en-US" sz="1600" dirty="0" err="1">
                <a:latin typeface="+mj-lt"/>
              </a:rPr>
              <a:t>rischio</a:t>
            </a:r>
            <a:r>
              <a:rPr lang="en-US" sz="1600" dirty="0">
                <a:latin typeface="+mj-lt"/>
              </a:rPr>
              <a:t>  è necessaria la </a:t>
            </a:r>
            <a:r>
              <a:rPr lang="en-US" sz="1600" dirty="0" err="1">
                <a:latin typeface="+mj-lt"/>
              </a:rPr>
              <a:t>stipula</a:t>
            </a:r>
            <a:r>
              <a:rPr lang="en-US" sz="1600" dirty="0">
                <a:latin typeface="+mj-lt"/>
              </a:rPr>
              <a:t> di </a:t>
            </a:r>
            <a:r>
              <a:rPr lang="en-US" sz="1600" dirty="0" err="1">
                <a:latin typeface="+mj-lt"/>
              </a:rPr>
              <a:t>una</a:t>
            </a:r>
            <a:r>
              <a:rPr lang="en-US" sz="1600" dirty="0">
                <a:latin typeface="+mj-lt"/>
              </a:rPr>
              <a:t> </a:t>
            </a:r>
            <a:r>
              <a:rPr lang="en-US" sz="1600" dirty="0" err="1">
                <a:latin typeface="+mj-lt"/>
              </a:rPr>
              <a:t>apposita</a:t>
            </a:r>
            <a:r>
              <a:rPr lang="en-US" sz="1600" dirty="0">
                <a:latin typeface="+mj-lt"/>
              </a:rPr>
              <a:t> </a:t>
            </a:r>
            <a:r>
              <a:rPr lang="en-US" sz="1600" dirty="0" err="1">
                <a:latin typeface="+mj-lt"/>
              </a:rPr>
              <a:t>copertura</a:t>
            </a:r>
            <a:r>
              <a:rPr lang="en-US" sz="1600" dirty="0">
                <a:latin typeface="+mj-lt"/>
              </a:rPr>
              <a:t> </a:t>
            </a:r>
            <a:r>
              <a:rPr lang="en-US" sz="1600" dirty="0" err="1">
                <a:latin typeface="+mj-lt"/>
              </a:rPr>
              <a:t>assicurativa</a:t>
            </a:r>
            <a:r>
              <a:rPr lang="en-US" sz="1600" dirty="0">
                <a:latin typeface="+mj-lt"/>
              </a:rPr>
              <a:t> </a:t>
            </a:r>
            <a:r>
              <a:rPr lang="en-US" sz="1600" dirty="0" err="1">
                <a:latin typeface="+mj-lt"/>
              </a:rPr>
              <a:t>denominata</a:t>
            </a:r>
            <a:r>
              <a:rPr lang="en-US" sz="1600" dirty="0">
                <a:latin typeface="+mj-lt"/>
              </a:rPr>
              <a:t> RC PATRIMONIALE PER COLPA GRAVE.</a:t>
            </a:r>
          </a:p>
        </p:txBody>
      </p:sp>
      <p:sp>
        <p:nvSpPr>
          <p:cNvPr id="5" name="Segnaposto piè di pagina 4"/>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defRPr/>
            </a:pPr>
            <a:r>
              <a:rPr lang="en-US" sz="1000" kern="1200">
                <a:solidFill>
                  <a:schemeClr val="tx1">
                    <a:lumMod val="75000"/>
                    <a:lumOff val="25000"/>
                  </a:schemeClr>
                </a:solidFill>
                <a:latin typeface="Calibri" panose="020F0502020204030204"/>
                <a:ea typeface="+mn-ea"/>
                <a:cs typeface="+mn-cs"/>
              </a:rPr>
              <a:t>la responsabilità amministrativa e contabile</a:t>
            </a:r>
          </a:p>
        </p:txBody>
      </p:sp>
      <p:sp>
        <p:nvSpPr>
          <p:cNvPr id="4" name="Segnaposto numero diapositiva 3"/>
          <p:cNvSpPr>
            <a:spLocks noGrp="1"/>
          </p:cNvSpPr>
          <p:nvPr>
            <p:ph type="sldNum" sz="quarter" idx="12"/>
          </p:nvPr>
        </p:nvSpPr>
        <p:spPr>
          <a:xfrm>
            <a:off x="6648450" y="6356350"/>
            <a:ext cx="2057400" cy="365125"/>
          </a:xfrm>
        </p:spPr>
        <p:txBody>
          <a:bodyPr vert="horz" lIns="91440" tIns="45720" rIns="91440" bIns="45720" rtlCol="0" anchor="ctr">
            <a:normAutofit/>
          </a:bodyPr>
          <a:lstStyle/>
          <a:p>
            <a:pPr>
              <a:spcAft>
                <a:spcPts val="600"/>
              </a:spcAft>
              <a:defRPr/>
            </a:pPr>
            <a:fld id="{D3AA8203-F5FF-4C0F-A37F-0007076898AD}" type="slidenum">
              <a:rPr lang="en-US" sz="1000">
                <a:solidFill>
                  <a:schemeClr val="tx1">
                    <a:lumMod val="75000"/>
                    <a:lumOff val="25000"/>
                  </a:schemeClr>
                </a:solidFill>
                <a:latin typeface="Calibri" panose="020F0502020204030204"/>
              </a:rPr>
              <a:pPr>
                <a:spcAft>
                  <a:spcPts val="600"/>
                </a:spcAft>
                <a:defRPr/>
              </a:pPr>
              <a:t>4</a:t>
            </a:fld>
            <a:endParaRPr lang="en-US" sz="1000">
              <a:solidFill>
                <a:schemeClr val="tx1">
                  <a:lumMod val="75000"/>
                  <a:lumOff val="25000"/>
                </a:schemeClr>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Rettangolo 2"/>
          <p:cNvSpPr/>
          <p:nvPr/>
        </p:nvSpPr>
        <p:spPr>
          <a:xfrm>
            <a:off x="628650" y="3079186"/>
            <a:ext cx="7886700" cy="3590174"/>
          </a:xfrm>
          <a:prstGeom prst="rect">
            <a:avLst/>
          </a:prstGeom>
        </p:spPr>
        <p:txBody>
          <a:bodyPr vert="horz" lIns="91440" tIns="45720" rIns="91440" bIns="45720" rtlCol="0">
            <a:normAutofit/>
          </a:bodyPr>
          <a:lstStyle/>
          <a:p>
            <a:pPr>
              <a:lnSpc>
                <a:spcPct val="90000"/>
              </a:lnSpc>
              <a:spcAft>
                <a:spcPts val="600"/>
              </a:spcAft>
            </a:pPr>
            <a:r>
              <a:rPr lang="en-US" sz="1600" dirty="0">
                <a:latin typeface="+mj-lt"/>
              </a:rPr>
              <a:t>La </a:t>
            </a:r>
            <a:r>
              <a:rPr lang="en-US" sz="1600" dirty="0" err="1">
                <a:latin typeface="+mj-lt"/>
              </a:rPr>
              <a:t>Rc</a:t>
            </a:r>
            <a:r>
              <a:rPr lang="en-US" sz="1600" dirty="0">
                <a:latin typeface="+mj-lt"/>
              </a:rPr>
              <a:t> </a:t>
            </a:r>
            <a:r>
              <a:rPr lang="en-US" sz="1600" dirty="0" err="1">
                <a:latin typeface="+mj-lt"/>
              </a:rPr>
              <a:t>Patrimoniale</a:t>
            </a:r>
            <a:r>
              <a:rPr lang="en-US" sz="1600" dirty="0">
                <a:latin typeface="+mj-lt"/>
              </a:rPr>
              <a:t> è la </a:t>
            </a:r>
            <a:r>
              <a:rPr lang="en-US" sz="1600" dirty="0" err="1">
                <a:latin typeface="+mj-lt"/>
              </a:rPr>
              <a:t>copertura</a:t>
            </a:r>
            <a:r>
              <a:rPr lang="en-US" sz="1600" dirty="0">
                <a:latin typeface="+mj-lt"/>
              </a:rPr>
              <a:t> </a:t>
            </a:r>
            <a:r>
              <a:rPr lang="en-US" sz="1600" dirty="0" err="1">
                <a:latin typeface="+mj-lt"/>
              </a:rPr>
              <a:t>assicurativa</a:t>
            </a:r>
            <a:r>
              <a:rPr lang="en-US" sz="1600" dirty="0">
                <a:latin typeface="+mj-lt"/>
              </a:rPr>
              <a:t> </a:t>
            </a:r>
            <a:r>
              <a:rPr lang="en-US" sz="1600" dirty="0" err="1">
                <a:latin typeface="+mj-lt"/>
              </a:rPr>
              <a:t>che</a:t>
            </a:r>
            <a:r>
              <a:rPr lang="en-US" sz="1600" dirty="0">
                <a:latin typeface="+mj-lt"/>
              </a:rPr>
              <a:t> </a:t>
            </a:r>
            <a:r>
              <a:rPr lang="en-US" sz="1600" dirty="0" err="1">
                <a:latin typeface="+mj-lt"/>
              </a:rPr>
              <a:t>viene</a:t>
            </a:r>
            <a:r>
              <a:rPr lang="en-US" sz="1600" dirty="0">
                <a:latin typeface="+mj-lt"/>
              </a:rPr>
              <a:t> </a:t>
            </a:r>
            <a:r>
              <a:rPr lang="en-US" sz="1600" dirty="0" err="1">
                <a:latin typeface="+mj-lt"/>
              </a:rPr>
              <a:t>prestata</a:t>
            </a:r>
            <a:r>
              <a:rPr lang="en-US" sz="1600" dirty="0">
                <a:latin typeface="+mj-lt"/>
              </a:rPr>
              <a:t> per </a:t>
            </a:r>
            <a:r>
              <a:rPr lang="en-US" sz="1600" u="sng" dirty="0">
                <a:latin typeface="+mj-lt"/>
              </a:rPr>
              <a:t>la </a:t>
            </a:r>
            <a:r>
              <a:rPr lang="en-US" sz="1600" u="sng" dirty="0" err="1">
                <a:latin typeface="+mj-lt"/>
              </a:rPr>
              <a:t>responsabilità</a:t>
            </a:r>
            <a:r>
              <a:rPr lang="en-US" sz="1600" u="sng" dirty="0">
                <a:latin typeface="+mj-lt"/>
              </a:rPr>
              <a:t> civile </a:t>
            </a:r>
            <a:r>
              <a:rPr lang="en-US" sz="1600" dirty="0">
                <a:latin typeface="+mj-lt"/>
              </a:rPr>
              <a:t>e </a:t>
            </a:r>
            <a:r>
              <a:rPr lang="en-US" sz="1600" u="sng" dirty="0" err="1">
                <a:latin typeface="+mj-lt"/>
              </a:rPr>
              <a:t>amministrativa</a:t>
            </a:r>
            <a:r>
              <a:rPr lang="en-US" sz="1600" dirty="0">
                <a:latin typeface="+mj-lt"/>
              </a:rPr>
              <a:t> </a:t>
            </a:r>
            <a:r>
              <a:rPr lang="en-US" sz="1600" dirty="0" err="1">
                <a:latin typeface="+mj-lt"/>
              </a:rPr>
              <a:t>sia</a:t>
            </a:r>
            <a:r>
              <a:rPr lang="en-US" sz="1600" dirty="0">
                <a:latin typeface="+mj-lt"/>
              </a:rPr>
              <a:t> </a:t>
            </a:r>
            <a:r>
              <a:rPr lang="en-US" sz="1600" dirty="0" err="1">
                <a:latin typeface="+mj-lt"/>
              </a:rPr>
              <a:t>degli</a:t>
            </a:r>
            <a:r>
              <a:rPr lang="en-US" sz="1600" dirty="0">
                <a:latin typeface="+mj-lt"/>
              </a:rPr>
              <a:t> </a:t>
            </a:r>
            <a:r>
              <a:rPr lang="en-US" sz="1600" dirty="0" err="1">
                <a:latin typeface="+mj-lt"/>
              </a:rPr>
              <a:t>Enti</a:t>
            </a:r>
            <a:r>
              <a:rPr lang="en-US" sz="1600" dirty="0">
                <a:latin typeface="+mj-lt"/>
              </a:rPr>
              <a:t> </a:t>
            </a:r>
            <a:r>
              <a:rPr lang="en-US" sz="1600" dirty="0" err="1">
                <a:latin typeface="+mj-lt"/>
              </a:rPr>
              <a:t>Pubblici</a:t>
            </a:r>
            <a:r>
              <a:rPr lang="en-US" sz="1600" dirty="0">
                <a:latin typeface="+mj-lt"/>
              </a:rPr>
              <a:t> </a:t>
            </a:r>
            <a:r>
              <a:rPr lang="en-US" sz="1600" dirty="0" err="1">
                <a:latin typeface="+mj-lt"/>
              </a:rPr>
              <a:t>che</a:t>
            </a:r>
            <a:r>
              <a:rPr lang="en-US" sz="1600" dirty="0">
                <a:latin typeface="+mj-lt"/>
              </a:rPr>
              <a:t> </a:t>
            </a:r>
            <a:r>
              <a:rPr lang="en-US" sz="1600" dirty="0" err="1">
                <a:latin typeface="+mj-lt"/>
              </a:rPr>
              <a:t>dei</a:t>
            </a:r>
            <a:r>
              <a:rPr lang="en-US" sz="1600" dirty="0">
                <a:latin typeface="+mj-lt"/>
              </a:rPr>
              <a:t> </a:t>
            </a:r>
            <a:r>
              <a:rPr lang="en-US" sz="1600" dirty="0" err="1">
                <a:latin typeface="+mj-lt"/>
              </a:rPr>
              <a:t>suoi</a:t>
            </a:r>
            <a:r>
              <a:rPr lang="en-US" sz="1600" dirty="0">
                <a:latin typeface="+mj-lt"/>
              </a:rPr>
              <a:t> </a:t>
            </a:r>
            <a:r>
              <a:rPr lang="en-US" sz="1600" dirty="0" err="1">
                <a:latin typeface="+mj-lt"/>
              </a:rPr>
              <a:t>dipendenti</a:t>
            </a:r>
            <a:r>
              <a:rPr lang="en-US" sz="1600" dirty="0">
                <a:latin typeface="+mj-lt"/>
              </a:rPr>
              <a:t> e </a:t>
            </a:r>
            <a:r>
              <a:rPr lang="en-US" sz="1600" dirty="0" err="1">
                <a:latin typeface="+mj-lt"/>
              </a:rPr>
              <a:t>amministratori</a:t>
            </a:r>
            <a:r>
              <a:rPr lang="en-US" sz="1600" dirty="0">
                <a:latin typeface="+mj-lt"/>
              </a:rPr>
              <a:t>.</a:t>
            </a:r>
          </a:p>
          <a:p>
            <a:pPr indent="-228600">
              <a:lnSpc>
                <a:spcPct val="90000"/>
              </a:lnSpc>
              <a:spcAft>
                <a:spcPts val="600"/>
              </a:spcAft>
              <a:buFont typeface="Arial" panose="020B0604020202020204" pitchFamily="34" charset="0"/>
              <a:buChar char="•"/>
            </a:pPr>
            <a:endParaRPr lang="en-US" sz="1600" dirty="0">
              <a:latin typeface="+mj-lt"/>
            </a:endParaRPr>
          </a:p>
          <a:p>
            <a:pPr indent="-228600">
              <a:lnSpc>
                <a:spcPct val="90000"/>
              </a:lnSpc>
              <a:spcAft>
                <a:spcPts val="600"/>
              </a:spcAft>
              <a:buFont typeface="Arial" panose="020B0604020202020204" pitchFamily="34" charset="0"/>
              <a:buChar char="•"/>
            </a:pPr>
            <a:endParaRPr lang="en-US" sz="1600" dirty="0">
              <a:latin typeface="+mj-lt"/>
            </a:endParaRPr>
          </a:p>
          <a:p>
            <a:pPr indent="-228600">
              <a:lnSpc>
                <a:spcPct val="90000"/>
              </a:lnSpc>
              <a:spcAft>
                <a:spcPts val="600"/>
              </a:spcAft>
              <a:buFont typeface="Arial" panose="020B0604020202020204" pitchFamily="34" charset="0"/>
              <a:buChar char="•"/>
            </a:pPr>
            <a:endParaRPr lang="en-US" sz="1600" dirty="0">
              <a:latin typeface="+mj-lt"/>
            </a:endParaRPr>
          </a:p>
          <a:p>
            <a:pPr>
              <a:lnSpc>
                <a:spcPct val="90000"/>
              </a:lnSpc>
              <a:spcAft>
                <a:spcPts val="600"/>
              </a:spcAft>
            </a:pPr>
            <a:r>
              <a:rPr lang="en-US" sz="1600" dirty="0" err="1">
                <a:latin typeface="+mj-lt"/>
              </a:rPr>
              <a:t>Questo</a:t>
            </a:r>
            <a:r>
              <a:rPr lang="en-US" sz="1600" dirty="0">
                <a:latin typeface="+mj-lt"/>
              </a:rPr>
              <a:t> </a:t>
            </a:r>
            <a:r>
              <a:rPr lang="en-US" sz="1600" dirty="0" err="1">
                <a:latin typeface="+mj-lt"/>
              </a:rPr>
              <a:t>particolare</a:t>
            </a:r>
            <a:r>
              <a:rPr lang="en-US" sz="1600" dirty="0">
                <a:latin typeface="+mj-lt"/>
              </a:rPr>
              <a:t> </a:t>
            </a:r>
            <a:r>
              <a:rPr lang="en-US" sz="1600" dirty="0" err="1">
                <a:latin typeface="+mj-lt"/>
              </a:rPr>
              <a:t>tipo</a:t>
            </a:r>
            <a:r>
              <a:rPr lang="en-US" sz="1600" dirty="0">
                <a:latin typeface="+mj-lt"/>
              </a:rPr>
              <a:t> di </a:t>
            </a:r>
            <a:r>
              <a:rPr lang="en-US" sz="1600" dirty="0" err="1">
                <a:latin typeface="+mj-lt"/>
              </a:rPr>
              <a:t>polizza</a:t>
            </a:r>
            <a:r>
              <a:rPr lang="en-US" sz="1600" dirty="0">
                <a:latin typeface="+mj-lt"/>
              </a:rPr>
              <a:t> </a:t>
            </a:r>
            <a:r>
              <a:rPr lang="en-US" sz="1600" dirty="0" err="1">
                <a:latin typeface="+mj-lt"/>
              </a:rPr>
              <a:t>riguarda</a:t>
            </a:r>
            <a:r>
              <a:rPr lang="en-US" sz="1600" dirty="0">
                <a:latin typeface="+mj-lt"/>
              </a:rPr>
              <a:t> diverse figure di </a:t>
            </a:r>
            <a:r>
              <a:rPr lang="en-US" sz="1600" dirty="0" err="1">
                <a:latin typeface="+mj-lt"/>
              </a:rPr>
              <a:t>dipendenti</a:t>
            </a:r>
            <a:r>
              <a:rPr lang="en-US" sz="1600" dirty="0">
                <a:latin typeface="+mj-lt"/>
              </a:rPr>
              <a:t> </a:t>
            </a:r>
            <a:r>
              <a:rPr lang="en-US" sz="1600" dirty="0" err="1">
                <a:latin typeface="+mj-lt"/>
              </a:rPr>
              <a:t>pubblici</a:t>
            </a:r>
            <a:r>
              <a:rPr lang="en-US" sz="1600" dirty="0">
                <a:latin typeface="+mj-lt"/>
              </a:rPr>
              <a:t>, </a:t>
            </a:r>
            <a:r>
              <a:rPr lang="en-US" sz="1600" dirty="0" err="1">
                <a:latin typeface="+mj-lt"/>
              </a:rPr>
              <a:t>i</a:t>
            </a:r>
            <a:r>
              <a:rPr lang="en-US" sz="1600" dirty="0">
                <a:latin typeface="+mj-lt"/>
              </a:rPr>
              <a:t> </a:t>
            </a:r>
            <a:r>
              <a:rPr lang="en-US" sz="1600" dirty="0" err="1">
                <a:latin typeface="+mj-lt"/>
              </a:rPr>
              <a:t>quali</a:t>
            </a:r>
            <a:r>
              <a:rPr lang="en-US" sz="1600" dirty="0">
                <a:latin typeface="+mj-lt"/>
              </a:rPr>
              <a:t> </a:t>
            </a:r>
            <a:r>
              <a:rPr lang="en-US" sz="1600" dirty="0" err="1">
                <a:latin typeface="+mj-lt"/>
              </a:rPr>
              <a:t>potrebbero</a:t>
            </a:r>
            <a:r>
              <a:rPr lang="en-US" sz="1600" dirty="0">
                <a:latin typeface="+mj-lt"/>
              </a:rPr>
              <a:t> </a:t>
            </a:r>
            <a:r>
              <a:rPr lang="en-US" sz="1600" dirty="0" err="1">
                <a:latin typeface="+mj-lt"/>
              </a:rPr>
              <a:t>essere</a:t>
            </a:r>
            <a:r>
              <a:rPr lang="en-US" sz="1600" dirty="0">
                <a:latin typeface="+mj-lt"/>
              </a:rPr>
              <a:t> </a:t>
            </a:r>
            <a:r>
              <a:rPr lang="en-US" sz="1600" dirty="0" err="1">
                <a:latin typeface="+mj-lt"/>
              </a:rPr>
              <a:t>chiamati</a:t>
            </a:r>
            <a:r>
              <a:rPr lang="en-US" sz="1600" dirty="0">
                <a:latin typeface="+mj-lt"/>
              </a:rPr>
              <a:t> a </a:t>
            </a:r>
            <a:r>
              <a:rPr lang="en-US" sz="1600" dirty="0" err="1">
                <a:latin typeface="+mj-lt"/>
              </a:rPr>
              <a:t>rispondere</a:t>
            </a:r>
            <a:r>
              <a:rPr lang="en-US" sz="1600" dirty="0">
                <a:latin typeface="+mj-lt"/>
              </a:rPr>
              <a:t> di </a:t>
            </a:r>
            <a:r>
              <a:rPr lang="en-US" sz="1600" dirty="0" err="1">
                <a:latin typeface="+mj-lt"/>
              </a:rPr>
              <a:t>perdite</a:t>
            </a:r>
            <a:r>
              <a:rPr lang="en-US" sz="1600" dirty="0">
                <a:latin typeface="+mj-lt"/>
              </a:rPr>
              <a:t> </a:t>
            </a:r>
            <a:r>
              <a:rPr lang="en-US" sz="1600" dirty="0" err="1">
                <a:latin typeface="+mj-lt"/>
              </a:rPr>
              <a:t>patrimoniali</a:t>
            </a:r>
            <a:r>
              <a:rPr lang="en-US" sz="1600" dirty="0">
                <a:latin typeface="+mj-lt"/>
              </a:rPr>
              <a:t> </a:t>
            </a:r>
            <a:r>
              <a:rPr lang="en-US" sz="1600" dirty="0" err="1">
                <a:latin typeface="+mj-lt"/>
              </a:rPr>
              <a:t>causate</a:t>
            </a:r>
            <a:r>
              <a:rPr lang="en-US" sz="1600" dirty="0">
                <a:latin typeface="+mj-lt"/>
              </a:rPr>
              <a:t> </a:t>
            </a:r>
            <a:r>
              <a:rPr lang="en-US" sz="1600" dirty="0" err="1">
                <a:latin typeface="+mj-lt"/>
              </a:rPr>
              <a:t>nello</a:t>
            </a:r>
            <a:r>
              <a:rPr lang="en-US" sz="1600" dirty="0">
                <a:latin typeface="+mj-lt"/>
              </a:rPr>
              <a:t> </a:t>
            </a:r>
            <a:r>
              <a:rPr lang="en-US" sz="1600" dirty="0" err="1">
                <a:latin typeface="+mj-lt"/>
              </a:rPr>
              <a:t>svolgimento</a:t>
            </a:r>
            <a:r>
              <a:rPr lang="en-US" sz="1600" dirty="0">
                <a:latin typeface="+mj-lt"/>
              </a:rPr>
              <a:t> </a:t>
            </a:r>
            <a:r>
              <a:rPr lang="en-US" sz="1600" dirty="0" err="1">
                <a:latin typeface="+mj-lt"/>
              </a:rPr>
              <a:t>dei</a:t>
            </a:r>
            <a:r>
              <a:rPr lang="en-US" sz="1600" dirty="0">
                <a:latin typeface="+mj-lt"/>
              </a:rPr>
              <a:t> </a:t>
            </a:r>
            <a:r>
              <a:rPr lang="en-US" sz="1600" dirty="0" err="1">
                <a:latin typeface="+mj-lt"/>
              </a:rPr>
              <a:t>propri</a:t>
            </a:r>
            <a:r>
              <a:rPr lang="en-US" sz="1600" dirty="0">
                <a:latin typeface="+mj-lt"/>
              </a:rPr>
              <a:t> </a:t>
            </a:r>
            <a:r>
              <a:rPr lang="en-US" sz="1600" dirty="0" err="1">
                <a:latin typeface="+mj-lt"/>
              </a:rPr>
              <a:t>compiti</a:t>
            </a:r>
            <a:r>
              <a:rPr lang="en-US" sz="1600" dirty="0">
                <a:latin typeface="+mj-lt"/>
              </a:rPr>
              <a:t> </a:t>
            </a:r>
            <a:r>
              <a:rPr lang="en-US" sz="1600" dirty="0" err="1">
                <a:latin typeface="+mj-lt"/>
              </a:rPr>
              <a:t>istituzionali</a:t>
            </a:r>
            <a:r>
              <a:rPr lang="en-US" sz="1600" dirty="0">
                <a:latin typeface="+mj-lt"/>
              </a:rPr>
              <a:t> a causa di </a:t>
            </a:r>
            <a:r>
              <a:rPr lang="en-US" sz="1600" dirty="0" err="1">
                <a:latin typeface="+mj-lt"/>
              </a:rPr>
              <a:t>omissioni</a:t>
            </a:r>
            <a:r>
              <a:rPr lang="en-US" sz="1600" dirty="0">
                <a:latin typeface="+mj-lt"/>
              </a:rPr>
              <a:t> o di </a:t>
            </a:r>
            <a:r>
              <a:rPr lang="en-US" sz="1600" dirty="0" err="1">
                <a:latin typeface="+mj-lt"/>
              </a:rPr>
              <a:t>errato</a:t>
            </a:r>
            <a:r>
              <a:rPr lang="en-US" sz="1600" dirty="0">
                <a:latin typeface="+mj-lt"/>
              </a:rPr>
              <a:t> </a:t>
            </a:r>
            <a:r>
              <a:rPr lang="en-US" sz="1600" dirty="0" err="1">
                <a:latin typeface="+mj-lt"/>
              </a:rPr>
              <a:t>esercizio</a:t>
            </a:r>
            <a:r>
              <a:rPr lang="en-US" sz="1600" dirty="0">
                <a:latin typeface="+mj-lt"/>
              </a:rPr>
              <a:t> </a:t>
            </a:r>
            <a:r>
              <a:rPr lang="en-US" sz="1600" dirty="0" err="1">
                <a:latin typeface="+mj-lt"/>
              </a:rPr>
              <a:t>delle</a:t>
            </a:r>
            <a:r>
              <a:rPr lang="en-US" sz="1600" dirty="0">
                <a:latin typeface="+mj-lt"/>
              </a:rPr>
              <a:t> </a:t>
            </a:r>
            <a:r>
              <a:rPr lang="en-US" sz="1600" dirty="0" err="1">
                <a:latin typeface="+mj-lt"/>
              </a:rPr>
              <a:t>proprie</a:t>
            </a:r>
            <a:r>
              <a:rPr lang="en-US" sz="1600" dirty="0">
                <a:latin typeface="+mj-lt"/>
              </a:rPr>
              <a:t> </a:t>
            </a:r>
            <a:r>
              <a:rPr lang="en-US" sz="1600" dirty="0" err="1">
                <a:latin typeface="+mj-lt"/>
              </a:rPr>
              <a:t>funzioni</a:t>
            </a:r>
            <a:r>
              <a:rPr lang="en-US" sz="1600" dirty="0">
                <a:latin typeface="+mj-lt"/>
              </a:rPr>
              <a:t>.</a:t>
            </a:r>
          </a:p>
        </p:txBody>
      </p:sp>
      <p:sp>
        <p:nvSpPr>
          <p:cNvPr id="5" name="Segnaposto piè di pagina 4"/>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4" name="Segnaposto numero diapositiva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ttangolo 1"/>
          <p:cNvSpPr/>
          <p:nvPr/>
        </p:nvSpPr>
        <p:spPr>
          <a:xfrm>
            <a:off x="3275856" y="-1364531"/>
            <a:ext cx="5239493" cy="5585619"/>
          </a:xfrm>
          <a:prstGeom prst="rect">
            <a:avLst/>
          </a:prstGeom>
        </p:spPr>
        <p:txBody>
          <a:bodyPr vert="horz" lIns="91440" tIns="45720" rIns="91440" bIns="45720" rtlCol="0" anchor="ctr">
            <a:normAutofit/>
          </a:bodyPr>
          <a:lstStyle/>
          <a:p>
            <a:pPr>
              <a:lnSpc>
                <a:spcPct val="90000"/>
              </a:lnSpc>
              <a:spcAft>
                <a:spcPts val="600"/>
              </a:spcAft>
            </a:pPr>
            <a:r>
              <a:rPr lang="en-US" sz="1600" dirty="0">
                <a:latin typeface="+mj-lt"/>
              </a:rPr>
              <a:t>Le </a:t>
            </a:r>
            <a:r>
              <a:rPr lang="en-US" sz="1600" dirty="0" err="1">
                <a:latin typeface="+mj-lt"/>
              </a:rPr>
              <a:t>Rc</a:t>
            </a:r>
            <a:r>
              <a:rPr lang="en-US" sz="1600" dirty="0">
                <a:latin typeface="+mj-lt"/>
              </a:rPr>
              <a:t> </a:t>
            </a:r>
            <a:r>
              <a:rPr lang="en-US" sz="1600" dirty="0" err="1">
                <a:latin typeface="+mj-lt"/>
              </a:rPr>
              <a:t>Patrimoniali</a:t>
            </a:r>
            <a:r>
              <a:rPr lang="en-US" sz="1600" dirty="0">
                <a:latin typeface="+mj-lt"/>
              </a:rPr>
              <a:t> </a:t>
            </a:r>
            <a:r>
              <a:rPr lang="en-US" sz="1600" dirty="0" err="1">
                <a:latin typeface="+mj-lt"/>
              </a:rPr>
              <a:t>vengono</a:t>
            </a:r>
            <a:r>
              <a:rPr lang="en-US" sz="1600" dirty="0">
                <a:latin typeface="+mj-lt"/>
              </a:rPr>
              <a:t> stipulate </a:t>
            </a:r>
            <a:r>
              <a:rPr lang="en-US" sz="1600" u="sng" dirty="0" err="1">
                <a:latin typeface="+mj-lt"/>
              </a:rPr>
              <a:t>dalle</a:t>
            </a:r>
            <a:r>
              <a:rPr lang="en-US" sz="1600" u="sng" dirty="0">
                <a:latin typeface="+mj-lt"/>
              </a:rPr>
              <a:t> </a:t>
            </a:r>
            <a:r>
              <a:rPr lang="en-US" sz="1600" u="sng" dirty="0" err="1">
                <a:latin typeface="+mj-lt"/>
              </a:rPr>
              <a:t>Pubbliche</a:t>
            </a:r>
            <a:r>
              <a:rPr lang="en-US" sz="1600" u="sng" dirty="0">
                <a:latin typeface="+mj-lt"/>
              </a:rPr>
              <a:t> </a:t>
            </a:r>
            <a:r>
              <a:rPr lang="en-US" sz="1600" u="sng" dirty="0" err="1">
                <a:latin typeface="+mj-lt"/>
              </a:rPr>
              <a:t>Amministrazioni</a:t>
            </a:r>
            <a:r>
              <a:rPr lang="en-US" sz="1600" u="sng" dirty="0">
                <a:latin typeface="+mj-lt"/>
              </a:rPr>
              <a:t> </a:t>
            </a:r>
            <a:r>
              <a:rPr lang="en-US" sz="1600" dirty="0">
                <a:latin typeface="+mj-lt"/>
              </a:rPr>
              <a:t>per la </a:t>
            </a:r>
            <a:r>
              <a:rPr lang="en-US" sz="1600" dirty="0" err="1">
                <a:latin typeface="+mj-lt"/>
              </a:rPr>
              <a:t>copertura</a:t>
            </a:r>
            <a:r>
              <a:rPr lang="en-US" sz="1600" dirty="0">
                <a:latin typeface="+mj-lt"/>
              </a:rPr>
              <a:t> </a:t>
            </a:r>
            <a:r>
              <a:rPr lang="en-US" sz="1600" dirty="0" err="1">
                <a:latin typeface="+mj-lt"/>
              </a:rPr>
              <a:t>assicurativa</a:t>
            </a:r>
            <a:r>
              <a:rPr lang="en-US" sz="1600" dirty="0">
                <a:latin typeface="+mj-lt"/>
              </a:rPr>
              <a:t> di tutti </a:t>
            </a:r>
            <a:r>
              <a:rPr lang="en-US" sz="1600" dirty="0" err="1">
                <a:latin typeface="+mj-lt"/>
              </a:rPr>
              <a:t>quei</a:t>
            </a:r>
            <a:r>
              <a:rPr lang="en-US" sz="1600" dirty="0">
                <a:latin typeface="+mj-lt"/>
              </a:rPr>
              <a:t> </a:t>
            </a:r>
            <a:r>
              <a:rPr lang="en-US" sz="1600" dirty="0" err="1">
                <a:latin typeface="+mj-lt"/>
              </a:rPr>
              <a:t>danni</a:t>
            </a:r>
            <a:r>
              <a:rPr lang="en-US" sz="1600" dirty="0">
                <a:latin typeface="+mj-lt"/>
              </a:rPr>
              <a:t> </a:t>
            </a:r>
            <a:r>
              <a:rPr lang="en-US" sz="1600" dirty="0" err="1">
                <a:latin typeface="+mj-lt"/>
              </a:rPr>
              <a:t>causati</a:t>
            </a:r>
            <a:r>
              <a:rPr lang="en-US" sz="1600" dirty="0">
                <a:latin typeface="+mj-lt"/>
              </a:rPr>
              <a:t>, </a:t>
            </a:r>
            <a:r>
              <a:rPr lang="en-US" sz="1600" b="1" u="sng" dirty="0">
                <a:latin typeface="+mj-lt"/>
              </a:rPr>
              <a:t>con </a:t>
            </a:r>
            <a:r>
              <a:rPr lang="en-US" sz="1600" b="1" u="sng" dirty="0" err="1">
                <a:latin typeface="+mj-lt"/>
              </a:rPr>
              <a:t>colpa</a:t>
            </a:r>
            <a:r>
              <a:rPr lang="en-US" sz="1600" b="1" u="sng" dirty="0">
                <a:latin typeface="+mj-lt"/>
              </a:rPr>
              <a:t> </a:t>
            </a:r>
            <a:r>
              <a:rPr lang="en-US" sz="1600" b="1" u="sng" dirty="0" err="1">
                <a:latin typeface="+mj-lt"/>
              </a:rPr>
              <a:t>lieve</a:t>
            </a:r>
            <a:r>
              <a:rPr lang="en-US" sz="1600" dirty="0">
                <a:latin typeface="+mj-lt"/>
              </a:rPr>
              <a:t>, </a:t>
            </a:r>
            <a:r>
              <a:rPr lang="en-US" sz="1600" dirty="0" err="1">
                <a:latin typeface="+mj-lt"/>
              </a:rPr>
              <a:t>dai</a:t>
            </a:r>
            <a:r>
              <a:rPr lang="en-US" sz="1600" dirty="0">
                <a:latin typeface="+mj-lt"/>
              </a:rPr>
              <a:t> </a:t>
            </a:r>
            <a:r>
              <a:rPr lang="en-US" sz="1600" dirty="0" err="1">
                <a:latin typeface="+mj-lt"/>
              </a:rPr>
              <a:t>propri</a:t>
            </a:r>
            <a:r>
              <a:rPr lang="en-US" sz="1600" dirty="0">
                <a:latin typeface="+mj-lt"/>
              </a:rPr>
              <a:t> </a:t>
            </a:r>
            <a:r>
              <a:rPr lang="en-US" sz="1600" dirty="0" err="1">
                <a:latin typeface="+mj-lt"/>
              </a:rPr>
              <a:t>dipendenti</a:t>
            </a:r>
            <a:r>
              <a:rPr lang="en-US" sz="1600" dirty="0">
                <a:latin typeface="+mj-lt"/>
              </a:rPr>
              <a:t> o </a:t>
            </a:r>
            <a:r>
              <a:rPr lang="en-US" sz="1600" dirty="0" err="1">
                <a:latin typeface="+mj-lt"/>
              </a:rPr>
              <a:t>dai</a:t>
            </a:r>
            <a:r>
              <a:rPr lang="en-US" sz="1600" dirty="0">
                <a:latin typeface="+mj-lt"/>
              </a:rPr>
              <a:t> </a:t>
            </a:r>
            <a:r>
              <a:rPr lang="en-US" sz="1600" dirty="0" err="1">
                <a:latin typeface="+mj-lt"/>
              </a:rPr>
              <a:t>propri</a:t>
            </a:r>
            <a:r>
              <a:rPr lang="en-US" sz="1600" dirty="0">
                <a:latin typeface="+mj-lt"/>
              </a:rPr>
              <a:t> </a:t>
            </a:r>
            <a:r>
              <a:rPr lang="en-US" sz="1600" dirty="0" err="1">
                <a:latin typeface="+mj-lt"/>
              </a:rPr>
              <a:t>amministratori</a:t>
            </a:r>
            <a:r>
              <a:rPr lang="en-US" sz="1600" dirty="0">
                <a:latin typeface="+mj-lt"/>
              </a:rPr>
              <a:t> </a:t>
            </a:r>
            <a:r>
              <a:rPr lang="en-US" sz="1600" dirty="0" err="1">
                <a:latin typeface="+mj-lt"/>
              </a:rPr>
              <a:t>nell’espletamento</a:t>
            </a:r>
            <a:r>
              <a:rPr lang="en-US" sz="1600" dirty="0">
                <a:latin typeface="+mj-lt"/>
              </a:rPr>
              <a:t> </a:t>
            </a:r>
            <a:r>
              <a:rPr lang="en-US" sz="1600" dirty="0" err="1">
                <a:latin typeface="+mj-lt"/>
              </a:rPr>
              <a:t>dei</a:t>
            </a:r>
            <a:r>
              <a:rPr lang="en-US" sz="1600" dirty="0">
                <a:latin typeface="+mj-lt"/>
              </a:rPr>
              <a:t> loro </a:t>
            </a:r>
            <a:r>
              <a:rPr lang="en-US" sz="1600" dirty="0" err="1">
                <a:latin typeface="+mj-lt"/>
              </a:rPr>
              <a:t>compiti</a:t>
            </a:r>
            <a:r>
              <a:rPr lang="en-US" sz="1600" dirty="0">
                <a:latin typeface="+mj-lt"/>
              </a:rPr>
              <a:t> </a:t>
            </a:r>
            <a:r>
              <a:rPr lang="en-US" sz="1600" dirty="0" err="1">
                <a:latin typeface="+mj-lt"/>
              </a:rPr>
              <a:t>istituzionali</a:t>
            </a:r>
            <a:r>
              <a:rPr lang="en-US" sz="1600" dirty="0">
                <a:latin typeface="+mj-lt"/>
              </a:rPr>
              <a:t>, la cui </a:t>
            </a:r>
            <a:r>
              <a:rPr lang="en-US" sz="1600" dirty="0" err="1">
                <a:latin typeface="+mj-lt"/>
              </a:rPr>
              <a:t>spesa</a:t>
            </a:r>
            <a:r>
              <a:rPr lang="en-US" sz="1600" dirty="0">
                <a:latin typeface="+mj-lt"/>
              </a:rPr>
              <a:t> era </a:t>
            </a:r>
            <a:r>
              <a:rPr lang="en-US" sz="1600" dirty="0" err="1">
                <a:latin typeface="+mj-lt"/>
              </a:rPr>
              <a:t>totalmente</a:t>
            </a:r>
            <a:r>
              <a:rPr lang="en-US" sz="1600" dirty="0">
                <a:latin typeface="+mj-lt"/>
              </a:rPr>
              <a:t> a </a:t>
            </a:r>
            <a:r>
              <a:rPr lang="en-US" sz="1600" dirty="0" err="1">
                <a:latin typeface="+mj-lt"/>
              </a:rPr>
              <a:t>carico</a:t>
            </a:r>
            <a:r>
              <a:rPr lang="en-US" sz="1600" dirty="0">
                <a:latin typeface="+mj-lt"/>
              </a:rPr>
              <a:t> </a:t>
            </a:r>
            <a:r>
              <a:rPr lang="en-US" sz="1600" dirty="0" err="1">
                <a:latin typeface="+mj-lt"/>
              </a:rPr>
              <a:t>dell’Ente</a:t>
            </a:r>
            <a:r>
              <a:rPr lang="en-US" sz="1600" dirty="0">
                <a:latin typeface="+mj-lt"/>
              </a:rPr>
              <a:t> di </a:t>
            </a:r>
            <a:r>
              <a:rPr lang="en-US" sz="1600" dirty="0" err="1">
                <a:latin typeface="+mj-lt"/>
              </a:rPr>
              <a:t>appartenenza</a:t>
            </a:r>
            <a:r>
              <a:rPr lang="en-US" sz="1600" dirty="0">
                <a:latin typeface="+mj-lt"/>
              </a:rPr>
              <a:t>.</a:t>
            </a:r>
          </a:p>
        </p:txBody>
      </p:sp>
      <p:sp>
        <p:nvSpPr>
          <p:cNvPr id="6" name="Segnaposto piè di pagina 5"/>
          <p:cNvSpPr>
            <a:spLocks noGrp="1"/>
          </p:cNvSpPr>
          <p:nvPr>
            <p:ph type="ftr" sz="quarter" idx="11"/>
          </p:nvPr>
        </p:nvSpPr>
        <p:spPr>
          <a:xfrm>
            <a:off x="3028950" y="6356350"/>
            <a:ext cx="393838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5" name="Segnaposto numero diapositiva 4"/>
          <p:cNvSpPr>
            <a:spLocks noGrp="1"/>
          </p:cNvSpPr>
          <p:nvPr>
            <p:ph type="sldNum" sz="quarter" idx="12"/>
          </p:nvPr>
        </p:nvSpPr>
        <p:spPr>
          <a:xfrm>
            <a:off x="7156173" y="6356350"/>
            <a:ext cx="1359176"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6</a:t>
            </a:fld>
            <a:endParaRPr lang="en-US"/>
          </a:p>
        </p:txBody>
      </p:sp>
      <p:sp>
        <p:nvSpPr>
          <p:cNvPr id="3" name="Rettangolo 2"/>
          <p:cNvSpPr/>
          <p:nvPr/>
        </p:nvSpPr>
        <p:spPr>
          <a:xfrm>
            <a:off x="3346723" y="2865710"/>
            <a:ext cx="5440118" cy="830997"/>
          </a:xfrm>
          <a:prstGeom prst="rect">
            <a:avLst/>
          </a:prstGeom>
        </p:spPr>
        <p:txBody>
          <a:bodyPr wrap="square">
            <a:spAutoFit/>
          </a:bodyPr>
          <a:lstStyle/>
          <a:p>
            <a:pPr>
              <a:spcAft>
                <a:spcPts val="600"/>
              </a:spcAft>
            </a:pPr>
            <a:r>
              <a:rPr lang="it-IT" sz="1600" dirty="0">
                <a:latin typeface="+mj-lt"/>
              </a:rPr>
              <a:t>Mentre per i danni provocati a terzi </a:t>
            </a:r>
            <a:r>
              <a:rPr lang="it-IT" sz="1600" u="sng" dirty="0">
                <a:latin typeface="+mj-lt"/>
              </a:rPr>
              <a:t>con colpa grave o dolo del dipendente pubblico</a:t>
            </a:r>
            <a:r>
              <a:rPr lang="it-IT" sz="1600" dirty="0">
                <a:latin typeface="+mj-lt"/>
              </a:rPr>
              <a:t>, le eventuali coperture assicurative devono essere a carico del dipendente stesso.</a:t>
            </a:r>
          </a:p>
        </p:txBody>
      </p:sp>
      <p:sp>
        <p:nvSpPr>
          <p:cNvPr id="4" name="Rettangolo 3"/>
          <p:cNvSpPr/>
          <p:nvPr/>
        </p:nvSpPr>
        <p:spPr>
          <a:xfrm>
            <a:off x="3404472" y="4410978"/>
            <a:ext cx="5239494" cy="1569660"/>
          </a:xfrm>
          <a:prstGeom prst="rect">
            <a:avLst/>
          </a:prstGeom>
        </p:spPr>
        <p:txBody>
          <a:bodyPr wrap="square">
            <a:spAutoFit/>
          </a:bodyPr>
          <a:lstStyle/>
          <a:p>
            <a:pPr>
              <a:spcAft>
                <a:spcPts val="600"/>
              </a:spcAft>
            </a:pPr>
            <a:r>
              <a:rPr lang="it-IT" sz="1600" dirty="0">
                <a:latin typeface="+mj-lt"/>
              </a:rPr>
              <a:t>Tale principio afferma che l’Ente </a:t>
            </a:r>
            <a:r>
              <a:rPr lang="it-IT" sz="1600" b="1" dirty="0">
                <a:latin typeface="+mj-lt"/>
              </a:rPr>
              <a:t>non può utilizzare </a:t>
            </a:r>
            <a:r>
              <a:rPr lang="it-IT" sz="1600" dirty="0">
                <a:latin typeface="+mj-lt"/>
              </a:rPr>
              <a:t>risorse finanziarie ovvero denaro pubblico per assicurare la responsabilità amministrativa/contabile del pubblico dipendente derivante, appunto, da colpa grave o dolo. </a:t>
            </a:r>
            <a:r>
              <a:rPr lang="it-IT" sz="1600" b="1" dirty="0">
                <a:latin typeface="+mj-lt"/>
              </a:rPr>
              <a:t>Principio di responsabilità personale di cui all’art. 28 della Costituzione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REPUBBLICA ITALIANA.jpg"/>
          <p:cNvPicPr>
            <a:picLocks noChangeAspect="1"/>
          </p:cNvPicPr>
          <p:nvPr/>
        </p:nvPicPr>
        <p:blipFill>
          <a:blip r:embed="rId3"/>
          <a:stretch>
            <a:fillRect/>
          </a:stretch>
        </p:blipFill>
        <p:spPr>
          <a:xfrm>
            <a:off x="836712" y="2111938"/>
            <a:ext cx="2469393" cy="2627977"/>
          </a:xfrm>
          <a:prstGeom prst="rect">
            <a:avLst/>
          </a:prstGeom>
        </p:spPr>
      </p:pic>
      <p:cxnSp>
        <p:nvCxnSpPr>
          <p:cNvPr id="19" name="Straight Connector 12">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73887"/>
            <a:ext cx="0" cy="3710227"/>
          </a:xfrm>
          <a:prstGeom prst="line">
            <a:avLst/>
          </a:prstGeom>
          <a:ln w="19050">
            <a:solidFill>
              <a:srgbClr val="B85138"/>
            </a:solidFill>
          </a:ln>
        </p:spPr>
        <p:style>
          <a:lnRef idx="1">
            <a:schemeClr val="accent1"/>
          </a:lnRef>
          <a:fillRef idx="0">
            <a:schemeClr val="accent1"/>
          </a:fillRef>
          <a:effectRef idx="0">
            <a:schemeClr val="accent1"/>
          </a:effectRef>
          <a:fontRef idx="minor">
            <a:schemeClr val="tx1"/>
          </a:fontRef>
        </p:style>
      </p:cxnSp>
      <p:sp>
        <p:nvSpPr>
          <p:cNvPr id="7" name="Segnaposto piè di pagina 6"/>
          <p:cNvSpPr>
            <a:spLocks noGrp="1"/>
          </p:cNvSpPr>
          <p:nvPr>
            <p:ph type="ftr" sz="quarter" idx="11"/>
          </p:nvPr>
        </p:nvSpPr>
        <p:spPr>
          <a:xfrm>
            <a:off x="3028950" y="6356350"/>
            <a:ext cx="3086100" cy="365125"/>
          </a:xfrm>
        </p:spPr>
        <p:txBody>
          <a:bodyPr>
            <a:normAutofit/>
          </a:bodyPr>
          <a:lstStyle/>
          <a:p>
            <a:pPr>
              <a:spcAft>
                <a:spcPts val="600"/>
              </a:spcAft>
            </a:pPr>
            <a:r>
              <a:rPr lang="it-IT"/>
              <a:t>la responsabilità amministrativa e contabile</a:t>
            </a:r>
          </a:p>
        </p:txBody>
      </p:sp>
      <p:sp>
        <p:nvSpPr>
          <p:cNvPr id="6" name="Segnaposto numero diapositiva 5"/>
          <p:cNvSpPr>
            <a:spLocks noGrp="1"/>
          </p:cNvSpPr>
          <p:nvPr>
            <p:ph type="sldNum" sz="quarter" idx="12"/>
          </p:nvPr>
        </p:nvSpPr>
        <p:spPr>
          <a:xfrm>
            <a:off x="6457950" y="6356350"/>
            <a:ext cx="2057400" cy="365125"/>
          </a:xfrm>
        </p:spPr>
        <p:txBody>
          <a:bodyPr>
            <a:normAutofit/>
          </a:bodyPr>
          <a:lstStyle/>
          <a:p>
            <a:pPr>
              <a:spcAft>
                <a:spcPts val="600"/>
              </a:spcAft>
            </a:pPr>
            <a:fld id="{D3AA8203-F5FF-4C0F-A37F-0007076898AD}" type="slidenum">
              <a:rPr lang="it-IT" smtClean="0"/>
              <a:pPr>
                <a:spcAft>
                  <a:spcPts val="600"/>
                </a:spcAft>
              </a:pPr>
              <a:t>7</a:t>
            </a:fld>
            <a:endParaRPr lang="it-IT"/>
          </a:p>
        </p:txBody>
      </p:sp>
      <p:grpSp>
        <p:nvGrpSpPr>
          <p:cNvPr id="8" name="Gruppo 7"/>
          <p:cNvGrpSpPr/>
          <p:nvPr/>
        </p:nvGrpSpPr>
        <p:grpSpPr>
          <a:xfrm>
            <a:off x="3665007" y="2594036"/>
            <a:ext cx="4638435" cy="2009921"/>
            <a:chOff x="214282" y="2371547"/>
            <a:chExt cx="6429420" cy="2468591"/>
          </a:xfrm>
        </p:grpSpPr>
        <p:sp>
          <p:nvSpPr>
            <p:cNvPr id="3" name="Rettangolo 2"/>
            <p:cNvSpPr/>
            <p:nvPr/>
          </p:nvSpPr>
          <p:spPr>
            <a:xfrm>
              <a:off x="214282" y="3214686"/>
              <a:ext cx="6429420" cy="1625452"/>
            </a:xfrm>
            <a:prstGeom prst="rect">
              <a:avLst/>
            </a:prstGeom>
          </p:spPr>
          <p:txBody>
            <a:bodyPr wrap="square">
              <a:spAutoFit/>
            </a:bodyPr>
            <a:lstStyle/>
            <a:p>
              <a:pPr defTabSz="640080">
                <a:spcAft>
                  <a:spcPts val="600"/>
                </a:spcAft>
              </a:pPr>
              <a:r>
                <a:rPr lang="it-IT" sz="1600" kern="1200" dirty="0">
                  <a:solidFill>
                    <a:schemeClr val="tx1"/>
                  </a:solidFill>
                  <a:latin typeface="+mj-lt"/>
                  <a:ea typeface="+mn-ea"/>
                  <a:cs typeface="+mn-cs"/>
                </a:rPr>
                <a:t>I funzionari e i dipendenti dello Stato e degli enti pubblici sono direttamente responsabili, secondo le leggi penali, civili e amministrative, degli atti compiuti in violazione di diritti. In tali casi la responsabilità civile si estende allo Stato e agli enti pubblici.</a:t>
              </a:r>
              <a:endParaRPr lang="it-IT" sz="1600" dirty="0">
                <a:latin typeface="+mj-lt"/>
              </a:endParaRPr>
            </a:p>
          </p:txBody>
        </p:sp>
        <p:sp>
          <p:nvSpPr>
            <p:cNvPr id="4" name="CasellaDiTesto 3"/>
            <p:cNvSpPr txBox="1"/>
            <p:nvPr/>
          </p:nvSpPr>
          <p:spPr>
            <a:xfrm>
              <a:off x="321861" y="2371547"/>
              <a:ext cx="1128664" cy="415813"/>
            </a:xfrm>
            <a:prstGeom prst="rect">
              <a:avLst/>
            </a:prstGeom>
            <a:noFill/>
          </p:spPr>
          <p:txBody>
            <a:bodyPr wrap="none" rtlCol="0">
              <a:spAutoFit/>
            </a:bodyPr>
            <a:lstStyle/>
            <a:p>
              <a:pPr defTabSz="640080">
                <a:spcAft>
                  <a:spcPts val="600"/>
                </a:spcAft>
              </a:pPr>
              <a:r>
                <a:rPr lang="it-IT" sz="1600" kern="1200" dirty="0">
                  <a:solidFill>
                    <a:schemeClr val="tx1"/>
                  </a:solidFill>
                  <a:latin typeface="+mj-lt"/>
                  <a:ea typeface="+mn-ea"/>
                  <a:cs typeface="+mn-cs"/>
                </a:rPr>
                <a:t>ART</a:t>
              </a:r>
              <a:r>
                <a:rPr lang="it-IT" sz="1600" kern="1200" dirty="0">
                  <a:solidFill>
                    <a:schemeClr val="tx1"/>
                  </a:solidFill>
                  <a:latin typeface="+mn-lt"/>
                  <a:ea typeface="+mn-ea"/>
                  <a:cs typeface="+mn-cs"/>
                </a:rPr>
                <a:t> 28 </a:t>
              </a:r>
              <a:endParaRPr lang="it-IT" sz="16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107504" y="1056069"/>
            <a:ext cx="24003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rgbClr val="FFFFFF"/>
                </a:solidFill>
                <a:latin typeface="+mj-lt"/>
                <a:ea typeface="+mj-ea"/>
                <a:cs typeface="+mj-cs"/>
              </a:rPr>
              <a:t>MA  COSA SI INTENDE PER COLPA LIEVE, GRAVE E DOLO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ttangolo 2"/>
          <p:cNvSpPr/>
          <p:nvPr/>
        </p:nvSpPr>
        <p:spPr>
          <a:xfrm>
            <a:off x="3275856" y="-1323528"/>
            <a:ext cx="5239493" cy="5585619"/>
          </a:xfrm>
          <a:prstGeom prst="rect">
            <a:avLst/>
          </a:prstGeom>
        </p:spPr>
        <p:txBody>
          <a:bodyPr vert="horz" lIns="91440" tIns="45720" rIns="91440" bIns="45720" rtlCol="0" anchor="ctr">
            <a:normAutofit/>
          </a:bodyPr>
          <a:lstStyle/>
          <a:p>
            <a:pPr>
              <a:lnSpc>
                <a:spcPct val="90000"/>
              </a:lnSpc>
              <a:spcAft>
                <a:spcPts val="600"/>
              </a:spcAft>
            </a:pPr>
            <a:r>
              <a:rPr lang="en-US" sz="1600" dirty="0">
                <a:latin typeface="+mj-lt"/>
              </a:rPr>
              <a:t>COLPA LIEVE:</a:t>
            </a:r>
          </a:p>
          <a:p>
            <a:pPr>
              <a:lnSpc>
                <a:spcPct val="90000"/>
              </a:lnSpc>
              <a:spcAft>
                <a:spcPts val="600"/>
              </a:spcAft>
            </a:pPr>
            <a:r>
              <a:rPr lang="en-US" sz="1600" dirty="0" err="1">
                <a:latin typeface="+mj-lt"/>
              </a:rPr>
              <a:t>Sussiste</a:t>
            </a:r>
            <a:r>
              <a:rPr lang="en-US" sz="1600" dirty="0">
                <a:latin typeface="+mj-lt"/>
              </a:rPr>
              <a:t> </a:t>
            </a:r>
            <a:r>
              <a:rPr lang="en-US" sz="1600" dirty="0" err="1">
                <a:latin typeface="+mj-lt"/>
              </a:rPr>
              <a:t>quando</a:t>
            </a:r>
            <a:r>
              <a:rPr lang="en-US" sz="1600" dirty="0">
                <a:latin typeface="+mj-lt"/>
              </a:rPr>
              <a:t> il </a:t>
            </a:r>
            <a:r>
              <a:rPr lang="en-US" sz="1600" dirty="0" err="1">
                <a:latin typeface="+mj-lt"/>
              </a:rPr>
              <a:t>soggetto</a:t>
            </a:r>
            <a:r>
              <a:rPr lang="en-US" sz="1600" dirty="0">
                <a:latin typeface="+mj-lt"/>
              </a:rPr>
              <a:t> </a:t>
            </a:r>
            <a:r>
              <a:rPr lang="en-US" sz="1600" dirty="0" err="1">
                <a:latin typeface="+mj-lt"/>
              </a:rPr>
              <a:t>agisce</a:t>
            </a:r>
            <a:r>
              <a:rPr lang="en-US" sz="1600" dirty="0">
                <a:latin typeface="+mj-lt"/>
              </a:rPr>
              <a:t> </a:t>
            </a:r>
            <a:r>
              <a:rPr lang="en-US" sz="1600" dirty="0" err="1">
                <a:latin typeface="+mj-lt"/>
              </a:rPr>
              <a:t>consapevolmente</a:t>
            </a:r>
            <a:r>
              <a:rPr lang="en-US" sz="1600" dirty="0">
                <a:latin typeface="+mj-lt"/>
              </a:rPr>
              <a:t>, ma senza aver </a:t>
            </a:r>
            <a:r>
              <a:rPr lang="en-US" sz="1600" dirty="0" err="1">
                <a:latin typeface="+mj-lt"/>
              </a:rPr>
              <a:t>piena</a:t>
            </a:r>
            <a:r>
              <a:rPr lang="en-US" sz="1600" dirty="0">
                <a:latin typeface="+mj-lt"/>
              </a:rPr>
              <a:t> </a:t>
            </a:r>
            <a:r>
              <a:rPr lang="en-US" sz="1600" dirty="0" err="1">
                <a:latin typeface="+mj-lt"/>
              </a:rPr>
              <a:t>coscienza</a:t>
            </a:r>
            <a:r>
              <a:rPr lang="en-US" sz="1600" dirty="0">
                <a:latin typeface="+mj-lt"/>
              </a:rPr>
              <a:t> </a:t>
            </a:r>
            <a:r>
              <a:rPr lang="en-US" sz="1600" dirty="0" err="1">
                <a:latin typeface="+mj-lt"/>
              </a:rPr>
              <a:t>delle</a:t>
            </a:r>
            <a:r>
              <a:rPr lang="en-US" sz="1600" dirty="0">
                <a:latin typeface="+mj-lt"/>
              </a:rPr>
              <a:t> </a:t>
            </a:r>
            <a:r>
              <a:rPr lang="en-US" sz="1600" dirty="0" err="1">
                <a:latin typeface="+mj-lt"/>
              </a:rPr>
              <a:t>conseguenze</a:t>
            </a:r>
            <a:r>
              <a:rPr lang="en-US" sz="1600" dirty="0">
                <a:latin typeface="+mj-lt"/>
              </a:rPr>
              <a:t> </a:t>
            </a:r>
            <a:r>
              <a:rPr lang="en-US" sz="1600" dirty="0" err="1">
                <a:latin typeface="+mj-lt"/>
              </a:rPr>
              <a:t>della</a:t>
            </a:r>
            <a:r>
              <a:rPr lang="en-US" sz="1600" dirty="0">
                <a:latin typeface="+mj-lt"/>
              </a:rPr>
              <a:t> </a:t>
            </a:r>
            <a:r>
              <a:rPr lang="en-US" sz="1600" dirty="0" err="1">
                <a:latin typeface="+mj-lt"/>
              </a:rPr>
              <a:t>sua</a:t>
            </a:r>
            <a:r>
              <a:rPr lang="en-US" sz="1600" dirty="0">
                <a:latin typeface="+mj-lt"/>
              </a:rPr>
              <a:t> azione. </a:t>
            </a:r>
            <a:r>
              <a:rPr lang="en-US" sz="1600" dirty="0" err="1">
                <a:latin typeface="+mj-lt"/>
              </a:rPr>
              <a:t>Pertanto</a:t>
            </a:r>
            <a:r>
              <a:rPr lang="en-US" sz="1600" dirty="0">
                <a:latin typeface="+mj-lt"/>
              </a:rPr>
              <a:t>, </a:t>
            </a:r>
            <a:r>
              <a:rPr lang="en-US" sz="1600" dirty="0" err="1">
                <a:latin typeface="+mj-lt"/>
              </a:rPr>
              <a:t>l’evento</a:t>
            </a:r>
            <a:r>
              <a:rPr lang="en-US" sz="1600" dirty="0">
                <a:latin typeface="+mj-lt"/>
              </a:rPr>
              <a:t> </a:t>
            </a:r>
            <a:r>
              <a:rPr lang="en-US" sz="1600" b="1" u="sng" dirty="0" err="1">
                <a:latin typeface="+mj-lt"/>
              </a:rPr>
              <a:t>dannoso</a:t>
            </a:r>
            <a:r>
              <a:rPr lang="en-US" sz="1600" b="1" u="sng" dirty="0">
                <a:latin typeface="+mj-lt"/>
              </a:rPr>
              <a:t> </a:t>
            </a:r>
            <a:r>
              <a:rPr lang="en-US" sz="1600" b="1" u="sng" dirty="0" err="1">
                <a:latin typeface="+mj-lt"/>
              </a:rPr>
              <a:t>si</a:t>
            </a:r>
            <a:r>
              <a:rPr lang="en-US" sz="1600" b="1" u="sng" dirty="0">
                <a:latin typeface="+mj-lt"/>
              </a:rPr>
              <a:t> </a:t>
            </a:r>
            <a:r>
              <a:rPr lang="en-US" sz="1600" b="1" u="sng" dirty="0" err="1">
                <a:latin typeface="+mj-lt"/>
              </a:rPr>
              <a:t>verifica</a:t>
            </a:r>
            <a:r>
              <a:rPr lang="en-US" sz="1600" b="1" u="sng" dirty="0">
                <a:latin typeface="+mj-lt"/>
              </a:rPr>
              <a:t> a causa </a:t>
            </a:r>
            <a:r>
              <a:rPr lang="en-US" sz="1600" b="1" u="sng" dirty="0" err="1">
                <a:latin typeface="+mj-lt"/>
              </a:rPr>
              <a:t>della</a:t>
            </a:r>
            <a:r>
              <a:rPr lang="en-US" sz="1600" b="1" u="sng" dirty="0">
                <a:latin typeface="+mj-lt"/>
              </a:rPr>
              <a:t> </a:t>
            </a:r>
            <a:r>
              <a:rPr lang="en-US" sz="1600" b="1" u="sng" dirty="0" err="1">
                <a:latin typeface="+mj-lt"/>
              </a:rPr>
              <a:t>negligenza</a:t>
            </a:r>
            <a:r>
              <a:rPr lang="en-US" sz="1600" dirty="0">
                <a:latin typeface="+mj-lt"/>
              </a:rPr>
              <a:t>, </a:t>
            </a:r>
            <a:r>
              <a:rPr lang="en-US" sz="1600" b="1" u="sng" dirty="0" err="1">
                <a:latin typeface="+mj-lt"/>
              </a:rPr>
              <a:t>imprudenza</a:t>
            </a:r>
            <a:r>
              <a:rPr lang="en-US" sz="1600" b="1" u="sng" dirty="0">
                <a:latin typeface="+mj-lt"/>
              </a:rPr>
              <a:t> o </a:t>
            </a:r>
            <a:r>
              <a:rPr lang="en-US" sz="1600" b="1" u="sng" dirty="0" err="1">
                <a:latin typeface="+mj-lt"/>
              </a:rPr>
              <a:t>imperizia</a:t>
            </a:r>
            <a:r>
              <a:rPr lang="en-US" sz="1600" b="1" u="sng" dirty="0">
                <a:latin typeface="+mj-lt"/>
              </a:rPr>
              <a:t>, </a:t>
            </a:r>
            <a:r>
              <a:rPr lang="en-US" sz="1600" b="1" u="sng" dirty="0" err="1">
                <a:latin typeface="+mj-lt"/>
              </a:rPr>
              <a:t>ovvero</a:t>
            </a:r>
            <a:r>
              <a:rPr lang="en-US" sz="1600" b="1" u="sng" dirty="0">
                <a:latin typeface="+mj-lt"/>
              </a:rPr>
              <a:t> a causa </a:t>
            </a:r>
            <a:r>
              <a:rPr lang="en-US" sz="1600" b="1" u="sng" dirty="0" err="1">
                <a:latin typeface="+mj-lt"/>
              </a:rPr>
              <a:t>della</a:t>
            </a:r>
            <a:r>
              <a:rPr lang="en-US" sz="1600" b="1" u="sng" dirty="0">
                <a:latin typeface="+mj-lt"/>
              </a:rPr>
              <a:t> </a:t>
            </a:r>
            <a:r>
              <a:rPr lang="en-US" sz="1600" b="1" u="sng" dirty="0" err="1">
                <a:latin typeface="+mj-lt"/>
              </a:rPr>
              <a:t>inosservanza</a:t>
            </a:r>
            <a:r>
              <a:rPr lang="en-US" sz="1600" b="1" u="sng" dirty="0">
                <a:latin typeface="+mj-lt"/>
              </a:rPr>
              <a:t> di </a:t>
            </a:r>
            <a:r>
              <a:rPr lang="en-US" sz="1600" b="1" u="sng" dirty="0" err="1">
                <a:latin typeface="+mj-lt"/>
              </a:rPr>
              <a:t>leggi</a:t>
            </a:r>
            <a:r>
              <a:rPr lang="en-US" sz="1600" b="1" u="sng" dirty="0">
                <a:latin typeface="+mj-lt"/>
              </a:rPr>
              <a:t>, </a:t>
            </a:r>
            <a:r>
              <a:rPr lang="en-US" sz="1600" b="1" u="sng" dirty="0" err="1">
                <a:latin typeface="+mj-lt"/>
              </a:rPr>
              <a:t>regolamenti</a:t>
            </a:r>
            <a:r>
              <a:rPr lang="en-US" sz="1600" b="1" u="sng" dirty="0">
                <a:latin typeface="+mj-lt"/>
              </a:rPr>
              <a:t>, </a:t>
            </a:r>
            <a:r>
              <a:rPr lang="en-US" sz="1600" b="1" u="sng" dirty="0" err="1">
                <a:latin typeface="+mj-lt"/>
              </a:rPr>
              <a:t>ordini</a:t>
            </a:r>
            <a:r>
              <a:rPr lang="en-US" sz="1600" b="1" u="sng" dirty="0">
                <a:latin typeface="+mj-lt"/>
              </a:rPr>
              <a:t> o discipline</a:t>
            </a:r>
            <a:r>
              <a:rPr lang="en-US" sz="1600" dirty="0">
                <a:latin typeface="+mj-lt"/>
              </a:rPr>
              <a:t>. </a:t>
            </a:r>
          </a:p>
        </p:txBody>
      </p:sp>
      <p:sp>
        <p:nvSpPr>
          <p:cNvPr id="6" name="Segnaposto piè di pagina 5"/>
          <p:cNvSpPr>
            <a:spLocks noGrp="1"/>
          </p:cNvSpPr>
          <p:nvPr>
            <p:ph type="ftr" sz="quarter" idx="11"/>
          </p:nvPr>
        </p:nvSpPr>
        <p:spPr>
          <a:xfrm>
            <a:off x="3028950" y="6356350"/>
            <a:ext cx="393838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5" name="Segnaposto numero diapositiva 4"/>
          <p:cNvSpPr>
            <a:spLocks noGrp="1"/>
          </p:cNvSpPr>
          <p:nvPr>
            <p:ph type="sldNum" sz="quarter" idx="12"/>
          </p:nvPr>
        </p:nvSpPr>
        <p:spPr>
          <a:xfrm>
            <a:off x="7156173" y="6356350"/>
            <a:ext cx="1359176"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8</a:t>
            </a:fld>
            <a:endParaRPr lang="en-US"/>
          </a:p>
        </p:txBody>
      </p:sp>
      <p:sp>
        <p:nvSpPr>
          <p:cNvPr id="4" name="Rettangolo 3"/>
          <p:cNvSpPr/>
          <p:nvPr/>
        </p:nvSpPr>
        <p:spPr>
          <a:xfrm>
            <a:off x="3428264" y="3280916"/>
            <a:ext cx="4929950" cy="1815882"/>
          </a:xfrm>
          <a:prstGeom prst="rect">
            <a:avLst/>
          </a:prstGeom>
        </p:spPr>
        <p:txBody>
          <a:bodyPr wrap="square">
            <a:spAutoFit/>
          </a:bodyPr>
          <a:lstStyle/>
          <a:p>
            <a:pPr>
              <a:spcAft>
                <a:spcPts val="600"/>
              </a:spcAft>
            </a:pPr>
            <a:r>
              <a:rPr lang="it-IT" sz="1600" dirty="0">
                <a:latin typeface="+mj-lt"/>
              </a:rPr>
              <a:t>Ai fini della individuazione della colpa lieve, il criterio di valutazione del comportamento del dipendente è costituito dalla diligenza propria del buon padre di famiglia ex art. 1176 c.c.; con tale concetto si intende la condotta che, con riferimento alla natura dell’attività esercitata, può essere richiesta al soggetto secondo una retta coscienza sociale.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ttangolo 1"/>
          <p:cNvSpPr/>
          <p:nvPr/>
        </p:nvSpPr>
        <p:spPr>
          <a:xfrm>
            <a:off x="3335481" y="-27384"/>
            <a:ext cx="5179868" cy="4083433"/>
          </a:xfrm>
          <a:prstGeom prst="rect">
            <a:avLst/>
          </a:prstGeom>
        </p:spPr>
        <p:txBody>
          <a:bodyPr vert="horz" lIns="91440" tIns="45720" rIns="91440" bIns="45720" rtlCol="0" anchor="ctr">
            <a:normAutofit/>
          </a:bodyPr>
          <a:lstStyle/>
          <a:p>
            <a:pPr>
              <a:lnSpc>
                <a:spcPct val="90000"/>
              </a:lnSpc>
              <a:spcAft>
                <a:spcPts val="600"/>
              </a:spcAft>
            </a:pPr>
            <a:r>
              <a:rPr lang="en-US" sz="1600" dirty="0">
                <a:latin typeface="+mj-lt"/>
              </a:rPr>
              <a:t>COLPA GRAVE:</a:t>
            </a:r>
          </a:p>
          <a:p>
            <a:pPr>
              <a:spcAft>
                <a:spcPts val="600"/>
              </a:spcAft>
            </a:pPr>
            <a:r>
              <a:rPr lang="en-US" sz="1600" dirty="0">
                <a:latin typeface="+mj-lt"/>
              </a:rPr>
              <a:t>Se per la </a:t>
            </a:r>
            <a:r>
              <a:rPr lang="en-US" sz="1600" dirty="0" err="1">
                <a:latin typeface="+mj-lt"/>
              </a:rPr>
              <a:t>configurazione</a:t>
            </a:r>
            <a:r>
              <a:rPr lang="en-US" sz="1600" dirty="0">
                <a:latin typeface="+mj-lt"/>
              </a:rPr>
              <a:t> </a:t>
            </a:r>
            <a:r>
              <a:rPr lang="en-US" sz="1600" dirty="0" err="1">
                <a:latin typeface="+mj-lt"/>
              </a:rPr>
              <a:t>della</a:t>
            </a:r>
            <a:r>
              <a:rPr lang="en-US" sz="1600" dirty="0">
                <a:latin typeface="+mj-lt"/>
              </a:rPr>
              <a:t> </a:t>
            </a:r>
            <a:r>
              <a:rPr lang="en-US" sz="1600" dirty="0" err="1">
                <a:latin typeface="+mj-lt"/>
              </a:rPr>
              <a:t>colpa</a:t>
            </a:r>
            <a:r>
              <a:rPr lang="en-US" sz="1600" dirty="0">
                <a:latin typeface="+mj-lt"/>
              </a:rPr>
              <a:t> </a:t>
            </a:r>
            <a:r>
              <a:rPr lang="en-US" sz="1600" dirty="0" err="1">
                <a:latin typeface="+mj-lt"/>
              </a:rPr>
              <a:t>lieve</a:t>
            </a:r>
            <a:r>
              <a:rPr lang="en-US" sz="1600" dirty="0">
                <a:latin typeface="+mj-lt"/>
              </a:rPr>
              <a:t> basta </a:t>
            </a:r>
            <a:r>
              <a:rPr lang="en-US" sz="1600" dirty="0" err="1">
                <a:latin typeface="+mj-lt"/>
              </a:rPr>
              <a:t>l’inosservanza</a:t>
            </a:r>
            <a:r>
              <a:rPr lang="en-US" sz="1600" dirty="0">
                <a:latin typeface="+mj-lt"/>
              </a:rPr>
              <a:t> </a:t>
            </a:r>
            <a:r>
              <a:rPr lang="en-US" sz="1600" dirty="0" err="1">
                <a:latin typeface="+mj-lt"/>
              </a:rPr>
              <a:t>della</a:t>
            </a:r>
            <a:r>
              <a:rPr lang="en-US" sz="1600" dirty="0">
                <a:latin typeface="+mj-lt"/>
              </a:rPr>
              <a:t> </a:t>
            </a:r>
            <a:r>
              <a:rPr lang="en-US" sz="1600" dirty="0" err="1">
                <a:latin typeface="+mj-lt"/>
              </a:rPr>
              <a:t>diligenza</a:t>
            </a:r>
            <a:r>
              <a:rPr lang="en-US" sz="1600" dirty="0">
                <a:latin typeface="+mj-lt"/>
              </a:rPr>
              <a:t> minima, </a:t>
            </a:r>
            <a:r>
              <a:rPr lang="en-US" sz="1600" b="1" u="sng" dirty="0">
                <a:latin typeface="+mj-lt"/>
              </a:rPr>
              <a:t>per </a:t>
            </a:r>
            <a:r>
              <a:rPr lang="en-US" sz="1600" b="1" u="sng" dirty="0" err="1">
                <a:latin typeface="+mj-lt"/>
              </a:rPr>
              <a:t>quella</a:t>
            </a:r>
            <a:r>
              <a:rPr lang="en-US" sz="1600" b="1" u="sng" dirty="0">
                <a:latin typeface="+mj-lt"/>
              </a:rPr>
              <a:t> grave </a:t>
            </a:r>
            <a:r>
              <a:rPr lang="en-US" sz="1600" b="1" u="sng" dirty="0" err="1">
                <a:latin typeface="+mj-lt"/>
              </a:rPr>
              <a:t>occorre</a:t>
            </a:r>
            <a:r>
              <a:rPr lang="en-US" sz="1600" b="1" u="sng" dirty="0">
                <a:latin typeface="+mj-lt"/>
              </a:rPr>
              <a:t> </a:t>
            </a:r>
            <a:r>
              <a:rPr lang="en-US" sz="1600" b="1" u="sng" dirty="0" err="1">
                <a:latin typeface="+mj-lt"/>
              </a:rPr>
              <a:t>che</a:t>
            </a:r>
            <a:r>
              <a:rPr lang="en-US" sz="1600" b="1" u="sng" dirty="0">
                <a:latin typeface="+mj-lt"/>
              </a:rPr>
              <a:t> </a:t>
            </a:r>
            <a:r>
              <a:rPr lang="en-US" sz="1600" b="1" u="sng" dirty="0" err="1">
                <a:latin typeface="+mj-lt"/>
              </a:rPr>
              <a:t>l’azione</a:t>
            </a:r>
            <a:r>
              <a:rPr lang="en-US" sz="1600" b="1" u="sng" dirty="0">
                <a:latin typeface="+mj-lt"/>
              </a:rPr>
              <a:t> </a:t>
            </a:r>
            <a:r>
              <a:rPr lang="en-US" sz="1600" b="1" u="sng" dirty="0" err="1">
                <a:latin typeface="+mj-lt"/>
              </a:rPr>
              <a:t>illecita</a:t>
            </a:r>
            <a:r>
              <a:rPr lang="en-US" sz="1600" b="1" u="sng" dirty="0">
                <a:latin typeface="+mj-lt"/>
              </a:rPr>
              <a:t> </a:t>
            </a:r>
            <a:r>
              <a:rPr lang="en-US" sz="1600" b="1" u="sng" dirty="0" err="1">
                <a:latin typeface="+mj-lt"/>
              </a:rPr>
              <a:t>sia</a:t>
            </a:r>
            <a:r>
              <a:rPr lang="en-US" sz="1600" b="1" u="sng" dirty="0">
                <a:latin typeface="+mj-lt"/>
              </a:rPr>
              <a:t> </a:t>
            </a:r>
            <a:r>
              <a:rPr lang="en-US" sz="1600" b="1" u="sng" dirty="0" err="1">
                <a:latin typeface="+mj-lt"/>
              </a:rPr>
              <a:t>supportata</a:t>
            </a:r>
            <a:r>
              <a:rPr lang="en-US" sz="1600" b="1" u="sng" dirty="0">
                <a:latin typeface="+mj-lt"/>
              </a:rPr>
              <a:t> </a:t>
            </a:r>
            <a:r>
              <a:rPr lang="en-US" sz="1600" b="1" u="sng" dirty="0" err="1">
                <a:latin typeface="+mj-lt"/>
              </a:rPr>
              <a:t>dalla</a:t>
            </a:r>
            <a:r>
              <a:rPr lang="en-US" sz="1600" b="1" u="sng" dirty="0">
                <a:latin typeface="+mj-lt"/>
              </a:rPr>
              <a:t> </a:t>
            </a:r>
            <a:r>
              <a:rPr lang="en-US" sz="1600" b="1" u="sng" dirty="0" err="1">
                <a:latin typeface="+mj-lt"/>
              </a:rPr>
              <a:t>mancanza</a:t>
            </a:r>
            <a:r>
              <a:rPr lang="en-US" sz="1600" b="1" u="sng" dirty="0">
                <a:latin typeface="+mj-lt"/>
              </a:rPr>
              <a:t> </a:t>
            </a:r>
            <a:r>
              <a:rPr lang="en-US" sz="1600" b="1" u="sng" dirty="0" err="1">
                <a:latin typeface="+mj-lt"/>
              </a:rPr>
              <a:t>della</a:t>
            </a:r>
            <a:r>
              <a:rPr lang="en-US" sz="1600" b="1" u="sng" dirty="0">
                <a:latin typeface="+mj-lt"/>
              </a:rPr>
              <a:t> </a:t>
            </a:r>
            <a:r>
              <a:rPr lang="en-US" sz="1600" b="1" u="sng" dirty="0" err="1">
                <a:latin typeface="+mj-lt"/>
              </a:rPr>
              <a:t>diligenza</a:t>
            </a:r>
            <a:r>
              <a:rPr lang="en-US" sz="1600" b="1" u="sng" dirty="0">
                <a:latin typeface="+mj-lt"/>
              </a:rPr>
              <a:t> media</a:t>
            </a:r>
            <a:r>
              <a:rPr lang="en-US" sz="1600" dirty="0">
                <a:latin typeface="+mj-lt"/>
              </a:rPr>
              <a:t>. </a:t>
            </a:r>
            <a:r>
              <a:rPr lang="en-US" sz="1600" b="1" u="sng" dirty="0">
                <a:latin typeface="+mj-lt"/>
              </a:rPr>
              <a:t>In </a:t>
            </a:r>
            <a:r>
              <a:rPr lang="en-US" sz="1600" b="1" u="sng" dirty="0" err="1">
                <a:latin typeface="+mj-lt"/>
              </a:rPr>
              <a:t>altre</a:t>
            </a:r>
            <a:r>
              <a:rPr lang="en-US" sz="1600" b="1" u="sng" dirty="0">
                <a:latin typeface="+mj-lt"/>
              </a:rPr>
              <a:t> parole, </a:t>
            </a:r>
            <a:r>
              <a:rPr lang="en-US" sz="1600" b="1" u="sng" dirty="0" err="1">
                <a:latin typeface="+mj-lt"/>
              </a:rPr>
              <a:t>necessita</a:t>
            </a:r>
            <a:r>
              <a:rPr lang="en-US" sz="1600" b="1" u="sng" dirty="0">
                <a:latin typeface="+mj-lt"/>
              </a:rPr>
              <a:t> da </a:t>
            </a:r>
            <a:r>
              <a:rPr lang="en-US" sz="1600" b="1" u="sng" dirty="0" err="1">
                <a:latin typeface="+mj-lt"/>
              </a:rPr>
              <a:t>parte</a:t>
            </a:r>
            <a:r>
              <a:rPr lang="en-US" sz="1600" b="1" u="sng" dirty="0">
                <a:latin typeface="+mj-lt"/>
              </a:rPr>
              <a:t> del </a:t>
            </a:r>
            <a:r>
              <a:rPr lang="en-US" sz="1600" b="1" u="sng" dirty="0" err="1">
                <a:latin typeface="+mj-lt"/>
              </a:rPr>
              <a:t>soggetto</a:t>
            </a:r>
            <a:r>
              <a:rPr lang="en-US" sz="1600" b="1" u="sng" dirty="0">
                <a:latin typeface="+mj-lt"/>
              </a:rPr>
              <a:t> </a:t>
            </a:r>
            <a:r>
              <a:rPr lang="en-US" sz="1600" b="1" u="sng" dirty="0" err="1">
                <a:latin typeface="+mj-lt"/>
              </a:rPr>
              <a:t>agente</a:t>
            </a:r>
            <a:r>
              <a:rPr lang="en-US" sz="1600" b="1" u="sng" dirty="0">
                <a:latin typeface="+mj-lt"/>
              </a:rPr>
              <a:t> di un </a:t>
            </a:r>
            <a:r>
              <a:rPr lang="en-US" sz="1600" b="1" u="sng" dirty="0" err="1">
                <a:latin typeface="+mj-lt"/>
              </a:rPr>
              <a:t>comportamento</a:t>
            </a:r>
            <a:r>
              <a:rPr lang="en-US" sz="1600" b="1" u="sng" dirty="0">
                <a:latin typeface="+mj-lt"/>
              </a:rPr>
              <a:t> </a:t>
            </a:r>
            <a:r>
              <a:rPr lang="en-US" sz="1600" b="1" u="sng" dirty="0" err="1">
                <a:latin typeface="+mj-lt"/>
              </a:rPr>
              <a:t>gravemente</a:t>
            </a:r>
            <a:r>
              <a:rPr lang="en-US" sz="1600" b="1" u="sng" dirty="0">
                <a:latin typeface="+mj-lt"/>
              </a:rPr>
              <a:t> </a:t>
            </a:r>
            <a:r>
              <a:rPr lang="en-US" sz="1600" b="1" u="sng" dirty="0" err="1">
                <a:latin typeface="+mj-lt"/>
              </a:rPr>
              <a:t>negligente</a:t>
            </a:r>
            <a:r>
              <a:rPr lang="en-US" sz="1600" b="1" u="sng" dirty="0">
                <a:latin typeface="+mj-lt"/>
              </a:rPr>
              <a:t>, </a:t>
            </a:r>
            <a:r>
              <a:rPr lang="en-US" sz="1600" b="1" u="sng" dirty="0" err="1">
                <a:latin typeface="+mj-lt"/>
              </a:rPr>
              <a:t>oppure</a:t>
            </a:r>
            <a:r>
              <a:rPr lang="en-US" sz="1600" b="1" u="sng" dirty="0">
                <a:latin typeface="+mj-lt"/>
              </a:rPr>
              <a:t> di un </a:t>
            </a:r>
            <a:r>
              <a:rPr lang="en-US" sz="1600" b="1" u="sng" dirty="0" err="1">
                <a:latin typeface="+mj-lt"/>
              </a:rPr>
              <a:t>atteggiamento</a:t>
            </a:r>
            <a:r>
              <a:rPr lang="en-US" sz="1600" b="1" u="sng" dirty="0">
                <a:latin typeface="+mj-lt"/>
              </a:rPr>
              <a:t> di grave </a:t>
            </a:r>
            <a:r>
              <a:rPr lang="en-US" sz="1600" b="1" u="sng" dirty="0" err="1">
                <a:latin typeface="+mj-lt"/>
              </a:rPr>
              <a:t>disinteresse</a:t>
            </a:r>
            <a:r>
              <a:rPr lang="en-US" sz="1600" b="1" u="sng" dirty="0">
                <a:latin typeface="+mj-lt"/>
              </a:rPr>
              <a:t> </a:t>
            </a:r>
            <a:r>
              <a:rPr lang="en-US" sz="1600" b="1" u="sng" dirty="0" err="1">
                <a:latin typeface="+mj-lt"/>
              </a:rPr>
              <a:t>nell’espletamento</a:t>
            </a:r>
            <a:r>
              <a:rPr lang="en-US" sz="1600" b="1" u="sng" dirty="0">
                <a:latin typeface="+mj-lt"/>
              </a:rPr>
              <a:t> </a:t>
            </a:r>
            <a:r>
              <a:rPr lang="en-US" sz="1600" b="1" u="sng" dirty="0" err="1">
                <a:latin typeface="+mj-lt"/>
              </a:rPr>
              <a:t>delle</a:t>
            </a:r>
            <a:r>
              <a:rPr lang="en-US" sz="1600" b="1" u="sng" dirty="0">
                <a:latin typeface="+mj-lt"/>
              </a:rPr>
              <a:t> </a:t>
            </a:r>
            <a:r>
              <a:rPr lang="en-US" sz="1600" b="1" u="sng" dirty="0" err="1">
                <a:latin typeface="+mj-lt"/>
              </a:rPr>
              <a:t>proprie</a:t>
            </a:r>
            <a:r>
              <a:rPr lang="en-US" sz="1600" b="1" u="sng" dirty="0">
                <a:latin typeface="+mj-lt"/>
              </a:rPr>
              <a:t> </a:t>
            </a:r>
            <a:r>
              <a:rPr lang="en-US" sz="1600" b="1" u="sng" dirty="0" err="1">
                <a:latin typeface="+mj-lt"/>
              </a:rPr>
              <a:t>funzioni</a:t>
            </a:r>
            <a:r>
              <a:rPr lang="en-US" sz="1600" b="1" u="sng" dirty="0">
                <a:latin typeface="+mj-lt"/>
              </a:rPr>
              <a:t> e senza le opportune </a:t>
            </a:r>
            <a:r>
              <a:rPr lang="en-US" sz="1600" b="1" u="sng" dirty="0" err="1">
                <a:latin typeface="+mj-lt"/>
              </a:rPr>
              <a:t>cautele</a:t>
            </a:r>
            <a:r>
              <a:rPr lang="en-US" sz="1600" b="1" u="sng" dirty="0">
                <a:latin typeface="+mj-lt"/>
              </a:rPr>
              <a:t>, </a:t>
            </a:r>
            <a:r>
              <a:rPr lang="en-US" sz="1600" b="1" u="sng" dirty="0" err="1">
                <a:latin typeface="+mj-lt"/>
              </a:rPr>
              <a:t>ovvero</a:t>
            </a:r>
            <a:r>
              <a:rPr lang="en-US" sz="1600" b="1" u="sng" dirty="0">
                <a:latin typeface="+mj-lt"/>
              </a:rPr>
              <a:t> </a:t>
            </a:r>
            <a:r>
              <a:rPr lang="en-US" sz="1600" b="1" u="sng" dirty="0" err="1">
                <a:latin typeface="+mj-lt"/>
              </a:rPr>
              <a:t>una</a:t>
            </a:r>
            <a:r>
              <a:rPr lang="en-US" sz="1600" b="1" u="sng" dirty="0">
                <a:latin typeface="+mj-lt"/>
              </a:rPr>
              <a:t> </a:t>
            </a:r>
            <a:r>
              <a:rPr lang="en-US" sz="1600" b="1" u="sng" dirty="0" err="1">
                <a:latin typeface="+mj-lt"/>
              </a:rPr>
              <a:t>deviazione</a:t>
            </a:r>
            <a:r>
              <a:rPr lang="en-US" sz="1600" b="1" u="sng" dirty="0">
                <a:latin typeface="+mj-lt"/>
              </a:rPr>
              <a:t> dal </a:t>
            </a:r>
            <a:r>
              <a:rPr lang="en-US" sz="1600" b="1" u="sng" dirty="0" err="1">
                <a:latin typeface="+mj-lt"/>
              </a:rPr>
              <a:t>modello</a:t>
            </a:r>
            <a:r>
              <a:rPr lang="en-US" sz="1600" b="1" u="sng" dirty="0">
                <a:latin typeface="+mj-lt"/>
              </a:rPr>
              <a:t> di </a:t>
            </a:r>
            <a:r>
              <a:rPr lang="en-US" sz="1600" b="1" u="sng" dirty="0" err="1">
                <a:latin typeface="+mj-lt"/>
              </a:rPr>
              <a:t>condotta</a:t>
            </a:r>
            <a:r>
              <a:rPr lang="en-US" sz="1600" b="1" u="sng" dirty="0">
                <a:latin typeface="+mj-lt"/>
              </a:rPr>
              <a:t> </a:t>
            </a:r>
            <a:r>
              <a:rPr lang="en-US" sz="1600" b="1" u="sng" dirty="0" err="1">
                <a:latin typeface="+mj-lt"/>
              </a:rPr>
              <a:t>connesso</a:t>
            </a:r>
            <a:r>
              <a:rPr lang="en-US" sz="1600" b="1" u="sng" dirty="0">
                <a:latin typeface="+mj-lt"/>
              </a:rPr>
              <a:t> ai </a:t>
            </a:r>
            <a:r>
              <a:rPr lang="en-US" sz="1600" b="1" u="sng" dirty="0" err="1">
                <a:latin typeface="+mj-lt"/>
              </a:rPr>
              <a:t>propri</a:t>
            </a:r>
            <a:r>
              <a:rPr lang="en-US" sz="1600" b="1" u="sng" dirty="0">
                <a:latin typeface="+mj-lt"/>
              </a:rPr>
              <a:t> </a:t>
            </a:r>
            <a:r>
              <a:rPr lang="en-US" sz="1600" b="1" u="sng" dirty="0" err="1">
                <a:latin typeface="+mj-lt"/>
              </a:rPr>
              <a:t>compiti</a:t>
            </a:r>
            <a:r>
              <a:rPr lang="en-US" sz="1600" b="1" u="sng" dirty="0">
                <a:latin typeface="+mj-lt"/>
              </a:rPr>
              <a:t>, senza il rispetto </a:t>
            </a:r>
            <a:r>
              <a:rPr lang="en-US" sz="1600" b="1" u="sng" dirty="0" err="1">
                <a:latin typeface="+mj-lt"/>
              </a:rPr>
              <a:t>della</a:t>
            </a:r>
            <a:r>
              <a:rPr lang="en-US" sz="1600" b="1" u="sng" dirty="0">
                <a:latin typeface="+mj-lt"/>
              </a:rPr>
              <a:t> </a:t>
            </a:r>
            <a:r>
              <a:rPr lang="en-US" sz="1600" b="1" u="sng" dirty="0" err="1">
                <a:latin typeface="+mj-lt"/>
              </a:rPr>
              <a:t>comuni</a:t>
            </a:r>
            <a:r>
              <a:rPr lang="en-US" sz="1600" b="1" u="sng" dirty="0">
                <a:latin typeface="+mj-lt"/>
              </a:rPr>
              <a:t> </a:t>
            </a:r>
            <a:r>
              <a:rPr lang="en-US" sz="1600" b="1" u="sng" dirty="0" err="1">
                <a:latin typeface="+mj-lt"/>
              </a:rPr>
              <a:t>regole</a:t>
            </a:r>
            <a:r>
              <a:rPr lang="en-US" sz="1600" b="1" u="sng" dirty="0">
                <a:latin typeface="+mj-lt"/>
              </a:rPr>
              <a:t> di </a:t>
            </a:r>
            <a:r>
              <a:rPr lang="en-US" sz="1600" b="1" u="sng" dirty="0" err="1">
                <a:latin typeface="+mj-lt"/>
              </a:rPr>
              <a:t>comportamento</a:t>
            </a:r>
            <a:r>
              <a:rPr lang="en-US" sz="1600" dirty="0">
                <a:latin typeface="+mj-lt"/>
              </a:rPr>
              <a:t>.</a:t>
            </a:r>
          </a:p>
        </p:txBody>
      </p:sp>
      <p:sp>
        <p:nvSpPr>
          <p:cNvPr id="5" name="Segnaposto piè di pagina 4"/>
          <p:cNvSpPr>
            <a:spLocks noGrp="1"/>
          </p:cNvSpPr>
          <p:nvPr>
            <p:ph type="ftr" sz="quarter" idx="11"/>
          </p:nvPr>
        </p:nvSpPr>
        <p:spPr>
          <a:xfrm>
            <a:off x="3028950" y="6356350"/>
            <a:ext cx="393838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la responsabilità amministrativa e contabile</a:t>
            </a:r>
          </a:p>
        </p:txBody>
      </p:sp>
      <p:sp>
        <p:nvSpPr>
          <p:cNvPr id="4" name="Segnaposto numero diapositiva 3"/>
          <p:cNvSpPr>
            <a:spLocks noGrp="1"/>
          </p:cNvSpPr>
          <p:nvPr>
            <p:ph type="sldNum" sz="quarter" idx="12"/>
          </p:nvPr>
        </p:nvSpPr>
        <p:spPr>
          <a:xfrm>
            <a:off x="7156173" y="6356350"/>
            <a:ext cx="1359176" cy="365125"/>
          </a:xfrm>
        </p:spPr>
        <p:txBody>
          <a:bodyPr vert="horz" lIns="91440" tIns="45720" rIns="91440" bIns="45720" rtlCol="0" anchor="ctr">
            <a:normAutofit/>
          </a:bodyPr>
          <a:lstStyle/>
          <a:p>
            <a:pPr>
              <a:spcAft>
                <a:spcPts val="600"/>
              </a:spcAft>
            </a:pPr>
            <a:fld id="{D3AA8203-F5FF-4C0F-A37F-0007076898AD}" type="slidenum">
              <a:rPr lang="en-US" smtClean="0"/>
              <a:pPr>
                <a:spcAft>
                  <a:spcPts val="600"/>
                </a:spcAft>
              </a:pPr>
              <a:t>9</a:t>
            </a:fld>
            <a:endParaRPr lang="en-US"/>
          </a:p>
        </p:txBody>
      </p:sp>
      <p:sp>
        <p:nvSpPr>
          <p:cNvPr id="3" name="Rettangolo 2"/>
          <p:cNvSpPr/>
          <p:nvPr/>
        </p:nvSpPr>
        <p:spPr>
          <a:xfrm>
            <a:off x="3365121" y="4221088"/>
            <a:ext cx="4951295" cy="1154162"/>
          </a:xfrm>
          <a:prstGeom prst="rect">
            <a:avLst/>
          </a:prstGeom>
        </p:spPr>
        <p:txBody>
          <a:bodyPr wrap="square">
            <a:spAutoFit/>
          </a:bodyPr>
          <a:lstStyle/>
          <a:p>
            <a:pPr>
              <a:spcAft>
                <a:spcPts val="600"/>
              </a:spcAft>
            </a:pPr>
            <a:r>
              <a:rPr lang="it-IT" sz="1600" dirty="0">
                <a:latin typeface="+mj-lt"/>
              </a:rPr>
              <a:t>DOLO:</a:t>
            </a:r>
          </a:p>
          <a:p>
            <a:pPr>
              <a:spcAft>
                <a:spcPts val="600"/>
              </a:spcAft>
            </a:pPr>
            <a:r>
              <a:rPr lang="it-IT" sz="1600" dirty="0">
                <a:latin typeface="+mj-lt"/>
              </a:rPr>
              <a:t>Si realizza qualora un soggetto agisce modo illecito con l’intenzione e la consapevolezza di cagionare un danno (</a:t>
            </a:r>
            <a:r>
              <a:rPr lang="it-IT" sz="1600" u="sng" dirty="0">
                <a:latin typeface="+mj-lt"/>
              </a:rPr>
              <a:t>NON E’ ASSICURABILE IN ALCUN MODO</a:t>
            </a:r>
            <a:r>
              <a:rPr lang="it-IT" sz="1600" dirty="0">
                <a:latin typeface="+mj-lt"/>
              </a:rPr>
              <a:t>)</a:t>
            </a:r>
          </a:p>
        </p:txBody>
      </p:sp>
      <p:sp>
        <p:nvSpPr>
          <p:cNvPr id="7" name="CasellaDiTesto 6">
            <a:extLst>
              <a:ext uri="{FF2B5EF4-FFF2-40B4-BE49-F238E27FC236}">
                <a16:creationId xmlns:a16="http://schemas.microsoft.com/office/drawing/2014/main" id="{D3AF7657-EFE9-5B49-ED4E-7B8A42CA110C}"/>
              </a:ext>
            </a:extLst>
          </p:cNvPr>
          <p:cNvSpPr txBox="1"/>
          <p:nvPr/>
        </p:nvSpPr>
        <p:spPr>
          <a:xfrm>
            <a:off x="179512" y="1137689"/>
            <a:ext cx="1872208" cy="3659463"/>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MA  COSA SI INTENDE PER COLPA LIEVE,</a:t>
            </a:r>
            <a:r>
              <a:rPr lang="en-US" sz="3600" dirty="0">
                <a:solidFill>
                  <a:srgbClr val="FFFFFF"/>
                </a:solidFill>
                <a:latin typeface="Calibri"/>
              </a:rPr>
              <a:t>O</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DOLO ?</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D6AC47F67EEE24FA545A406ED21118C" ma:contentTypeVersion="22" ma:contentTypeDescription="Creare un nuovo documento." ma:contentTypeScope="" ma:versionID="152eabdf403e4e1570b8952718d59a79">
  <xsd:schema xmlns:xsd="http://www.w3.org/2001/XMLSchema" xmlns:xs="http://www.w3.org/2001/XMLSchema" xmlns:p="http://schemas.microsoft.com/office/2006/metadata/properties" xmlns:ns2="dc903776-7046-4846-8746-ec0a4d706e06" xmlns:ns3="9772445f-a059-439f-a4a7-8a93143dfe1c" targetNamespace="http://schemas.microsoft.com/office/2006/metadata/properties" ma:root="true" ma:fieldsID="753f44b18619a1b8cb557d711d04691b" ns2:_="" ns3:_="">
    <xsd:import namespace="dc903776-7046-4846-8746-ec0a4d706e06"/>
    <xsd:import namespace="9772445f-a059-439f-a4a7-8a93143dfe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3:TaxCatchAll"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03776-7046-4846-8746-ec0a4d706e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95a8d957-9244-46ac-97d4-0cbe5d14ca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72445f-a059-439f-a4a7-8a93143dfe1c"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element name="TaxCatchAll" ma:index="18" nillable="true" ma:displayName="Taxonomy Catch All Column" ma:hidden="true" ma:list="{b93cd992-a4ec-49cd-985b-1262c2893c04}" ma:internalName="TaxCatchAll" ma:showField="CatchAllData" ma:web="9772445f-a059-439f-a4a7-8a93143dfe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903776-7046-4846-8746-ec0a4d706e06">
      <Terms xmlns="http://schemas.microsoft.com/office/infopath/2007/PartnerControls"/>
    </lcf76f155ced4ddcb4097134ff3c332f>
    <TaxCatchAll xmlns="9772445f-a059-439f-a4a7-8a93143dfe1c" xsi:nil="true"/>
  </documentManagement>
</p:properties>
</file>

<file path=customXml/itemProps1.xml><?xml version="1.0" encoding="utf-8"?>
<ds:datastoreItem xmlns:ds="http://schemas.openxmlformats.org/officeDocument/2006/customXml" ds:itemID="{4C9CE004-1089-4347-8542-9C66054FD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03776-7046-4846-8746-ec0a4d706e06"/>
    <ds:schemaRef ds:uri="9772445f-a059-439f-a4a7-8a93143df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06EDC9-9C08-4437-9BD8-B4B5713BEAFC}">
  <ds:schemaRefs>
    <ds:schemaRef ds:uri="http://schemas.microsoft.com/sharepoint/v3/contenttype/forms"/>
  </ds:schemaRefs>
</ds:datastoreItem>
</file>

<file path=customXml/itemProps3.xml><?xml version="1.0" encoding="utf-8"?>
<ds:datastoreItem xmlns:ds="http://schemas.openxmlformats.org/officeDocument/2006/customXml" ds:itemID="{27DDA643-CEAF-44E8-9965-F1B716D4AC33}">
  <ds:schemaRefs>
    <ds:schemaRef ds:uri="http://schemas.microsoft.com/office/2006/metadata/properties"/>
    <ds:schemaRef ds:uri="http://schemas.microsoft.com/office/infopath/2007/PartnerControls"/>
    <ds:schemaRef ds:uri="dc903776-7046-4846-8746-ec0a4d706e06"/>
    <ds:schemaRef ds:uri="9772445f-a059-439f-a4a7-8a93143dfe1c"/>
  </ds:schemaRefs>
</ds:datastoreItem>
</file>

<file path=docProps/app.xml><?xml version="1.0" encoding="utf-8"?>
<Properties xmlns="http://schemas.openxmlformats.org/officeDocument/2006/extended-properties" xmlns:vt="http://schemas.openxmlformats.org/officeDocument/2006/docPropsVTypes">
  <TotalTime>15939</TotalTime>
  <Words>1673</Words>
  <Application>Microsoft Office PowerPoint</Application>
  <PresentationFormat>Presentazione su schermo (4:3)</PresentationFormat>
  <Paragraphs>139</Paragraphs>
  <Slides>16</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Tema di Office</vt:lpstr>
      <vt:lpstr>LE RESPONSABILITA’ PER COLPA GRAVE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RESPONSABILITA’ AMMINISTRATIVA PER COLPA GRAVE</dc:title>
  <dc:creator>simone.patat</dc:creator>
  <cp:lastModifiedBy>Simone Patat</cp:lastModifiedBy>
  <cp:revision>510</cp:revision>
  <dcterms:created xsi:type="dcterms:W3CDTF">2019-04-04T09:13:21Z</dcterms:created>
  <dcterms:modified xsi:type="dcterms:W3CDTF">2024-06-05T09:16:06Z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0x010100ED6AC47F67EEE24FA545A406ED21118C</vt:lpwstr>
  </property>
</Properties>
</file>