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</p:sldMasterIdLst>
  <p:notesMasterIdLst>
    <p:notesMasterId r:id="rId27"/>
  </p:notesMasterIdLst>
  <p:handoutMasterIdLst>
    <p:handoutMasterId r:id="rId28"/>
  </p:handoutMasterIdLst>
  <p:sldIdLst>
    <p:sldId id="290" r:id="rId6"/>
    <p:sldId id="261" r:id="rId7"/>
    <p:sldId id="307" r:id="rId8"/>
    <p:sldId id="291" r:id="rId9"/>
    <p:sldId id="306" r:id="rId10"/>
    <p:sldId id="305" r:id="rId11"/>
    <p:sldId id="296" r:id="rId12"/>
    <p:sldId id="292" r:id="rId13"/>
    <p:sldId id="297" r:id="rId14"/>
    <p:sldId id="300" r:id="rId15"/>
    <p:sldId id="262" r:id="rId16"/>
    <p:sldId id="301" r:id="rId17"/>
    <p:sldId id="295" r:id="rId18"/>
    <p:sldId id="303" r:id="rId19"/>
    <p:sldId id="311" r:id="rId20"/>
    <p:sldId id="312" r:id="rId21"/>
    <p:sldId id="293" r:id="rId22"/>
    <p:sldId id="308" r:id="rId23"/>
    <p:sldId id="304" r:id="rId24"/>
    <p:sldId id="298" r:id="rId25"/>
    <p:sldId id="288" r:id="rId2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91F"/>
    <a:srgbClr val="6A9216"/>
    <a:srgbClr val="4A641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5B4FAF-1BAD-340B-744B-DB714499CE76}" v="1837" dt="2022-10-13T12:59:45.260"/>
    <p1510:client id="{4B0FCB9E-E401-4181-24EF-E9B28050D1C1}" v="2" dt="2023-08-07T06:31:36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>
      <p:cViewPr varScale="1">
        <p:scale>
          <a:sx n="95" d="100"/>
          <a:sy n="95" d="100"/>
        </p:scale>
        <p:origin x="96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2C25963-D4A8-4411-A5E3-05908521C1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C9198DF-B177-44EE-860B-9D3FA87603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8" tIns="45519" rIns="91038" bIns="45519" numCol="1" anchor="t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06C24FCB-09BB-419F-A108-BAF21CA22E0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defTabSz="9096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4C533478-AB23-4FA0-9030-28BD256C83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38" tIns="45519" rIns="91038" bIns="45519" numCol="1" anchor="b" anchorCtr="0" compatLnSpc="1">
            <a:prstTxWarp prst="textNoShape">
              <a:avLst/>
            </a:prstTxWarp>
          </a:bodyPr>
          <a:lstStyle>
            <a:lvl1pPr algn="r" defTabSz="909638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9CAEC39-C310-4E05-9244-C2973066444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932A93-873B-4BC2-8B23-BAD9154063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79BE80-A8A1-4E2B-A39C-AEE2528F3D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/>
              </a:defRPr>
            </a:lvl1pPr>
          </a:lstStyle>
          <a:p>
            <a:pPr>
              <a:defRPr/>
            </a:pPr>
            <a:fld id="{0C80EFC3-247F-451C-B5DD-7863450C6573}" type="datetimeFigureOut">
              <a:rPr lang="de-DE"/>
              <a:pPr>
                <a:defRPr/>
              </a:pPr>
              <a:t>28.11.2023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A996734D-7C3A-4CB8-B2B8-640B23D0F3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34FCC80D-81AA-4762-9D0C-1AE9B341D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31034A-BE41-4191-BAF2-28EDDFE95F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40F9FF-A0C9-4A89-BACD-16978156C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9834B7-0C2E-47F1-AA55-56A709D0DBC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449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38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20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16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DAEC8EA8-2615-A237-7225-8B59CDC1BF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7CDD40AD-BB3F-6533-1E08-37F4EF3EB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70A25799-0A5B-87EF-3AF9-3408AC7FD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D68DEDA-A053-4610-9D03-1FD7F5359DB5}" type="slidenum">
              <a:rPr lang="de-DE" altLang="de-DE"/>
              <a:pPr/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8FA8AFBC-844C-702E-F778-F2786C6E6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68B5D507-6737-48BB-B8B2-47FBB36CB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B7FE0677-E8C8-1A8F-860D-8687DDBB2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32801B-8B70-43BA-91B0-B177ACFBAF35}" type="slidenum">
              <a:rPr lang="de-DE" altLang="de-DE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8221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2E453D89-5281-03BF-F2C9-2C2882E72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1C1F5DFB-282E-D1A2-137E-E9AEC49D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9F39ADF6-A499-EA25-29F0-34B37D31B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FE2856-0BB6-4AA0-A656-C3F844290DC2}" type="slidenum">
              <a:rPr lang="de-DE" altLang="de-DE"/>
              <a:pPr/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2E453D89-5281-03BF-F2C9-2C2882E72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1C1F5DFB-282E-D1A2-137E-E9AEC49D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9F39ADF6-A499-EA25-29F0-34B37D31B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FE2856-0BB6-4AA0-A656-C3F844290DC2}" type="slidenum">
              <a:rPr lang="de-DE" altLang="de-DE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885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id="{2E453D89-5281-03BF-F2C9-2C2882E725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id="{1C1F5DFB-282E-D1A2-137E-E9AEC49D32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id="{9F39ADF6-A499-EA25-29F0-34B37D31BC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FE2856-0BB6-4AA0-A656-C3F844290DC2}" type="slidenum">
              <a:rPr lang="de-DE" altLang="de-DE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0689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13539CE1-C50A-D587-36C3-95624F068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0EA077F0-E092-2886-F78F-129990E9E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0158A980-8335-4CC6-EEF1-AD3E859BC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3B8D97-C4CB-4253-8DA6-9D1C7CA3E9A6}" type="slidenum">
              <a:rPr lang="de-DE" altLang="de-DE"/>
              <a:pPr/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13539CE1-C50A-D587-36C3-95624F0687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0EA077F0-E092-2886-F78F-129990E9E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0158A980-8335-4CC6-EEF1-AD3E859BC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D3B8D97-C4CB-4253-8DA6-9D1C7CA3E9A6}" type="slidenum">
              <a:rPr lang="de-DE" altLang="de-DE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2648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2BA75211-3FC1-9D3D-6378-60AA1C982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4BB02D40-6884-A3C5-8A28-FB305FF70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0AA38C00-6AA7-621F-D184-64C29AA39C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C0CC922-FC9D-4C17-AEF5-678A8EACD9E8}" type="slidenum">
              <a:rPr lang="de-DE" altLang="de-DE"/>
              <a:pPr/>
              <a:t>21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004C5EC0-98FC-51D4-25E4-40ED2E37E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C6EEBC1A-D2E3-0A64-FEDA-51B247213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01B4B6A9-C7E8-D274-275C-0E108E743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CE55B9-4D82-43B6-B7D9-D9D8BFBB5602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>
            <a:extLst>
              <a:ext uri="{FF2B5EF4-FFF2-40B4-BE49-F238E27FC236}">
                <a16:creationId xmlns:a16="http://schemas.microsoft.com/office/drawing/2014/main" id="{004C5EC0-98FC-51D4-25E4-40ED2E37E3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izenplatzhalter 2">
            <a:extLst>
              <a:ext uri="{FF2B5EF4-FFF2-40B4-BE49-F238E27FC236}">
                <a16:creationId xmlns:a16="http://schemas.microsoft.com/office/drawing/2014/main" id="{C6EEBC1A-D2E3-0A64-FEDA-51B247213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8196" name="Foliennummernplatzhalter 3">
            <a:extLst>
              <a:ext uri="{FF2B5EF4-FFF2-40B4-BE49-F238E27FC236}">
                <a16:creationId xmlns:a16="http://schemas.microsoft.com/office/drawing/2014/main" id="{01B4B6A9-C7E8-D274-275C-0E108E743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4CE55B9-4D82-43B6-B7D9-D9D8BFBB5602}" type="slidenum">
              <a:rPr lang="de-DE" altLang="de-DE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7578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47FAA1FC-1062-1730-183B-BE9B00E86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8F16BF24-1ED7-831D-30C4-8B5570A0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0268F933-47D4-9C62-4E41-17EF4F6EA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63A39C-B90F-44BC-A24E-5E99AFC45033}" type="slidenum">
              <a:rPr lang="de-DE" altLang="de-DE"/>
              <a:pPr/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47FAA1FC-1062-1730-183B-BE9B00E86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8F16BF24-1ED7-831D-30C4-8B5570A0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0268F933-47D4-9C62-4E41-17EF4F6EA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63A39C-B90F-44BC-A24E-5E99AFC45033}" type="slidenum">
              <a:rPr lang="de-DE" altLang="de-DE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705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47FAA1FC-1062-1730-183B-BE9B00E86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8F16BF24-1ED7-831D-30C4-8B5570A0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0268F933-47D4-9C62-4E41-17EF4F6EA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63A39C-B90F-44BC-A24E-5E99AFC45033}" type="slidenum">
              <a:rPr lang="de-DE" altLang="de-DE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441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47FAA1FC-1062-1730-183B-BE9B00E868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8F16BF24-1ED7-831D-30C4-8B5570A0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0268F933-47D4-9C62-4E41-17EF4F6EA6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63A39C-B90F-44BC-A24E-5E99AFC45033}" type="slidenum">
              <a:rPr lang="de-DE" altLang="de-DE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5017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8FA8AFBC-844C-702E-F778-F2786C6E6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68B5D507-6737-48BB-B8B2-47FBB36CB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B7FE0677-E8C8-1A8F-860D-8687DDBB2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32801B-8B70-43BA-91B0-B177ACFBAF35}" type="slidenum">
              <a:rPr lang="de-DE" altLang="de-DE"/>
              <a:pPr/>
              <a:t>8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8FA8AFBC-844C-702E-F778-F2786C6E68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68B5D507-6737-48BB-B8B2-47FBB36CB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B7FE0677-E8C8-1A8F-860D-8687DDBB2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32801B-8B70-43BA-91B0-B177ACFBAF35}" type="slidenum">
              <a:rPr lang="de-DE" altLang="de-DE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52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E9ED9DCD-885F-1D51-B494-8D304227C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2166938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9825" y="5541963"/>
            <a:ext cx="6734175" cy="857250"/>
          </a:xfrm>
          <a:solidFill>
            <a:srgbClr val="B8C91F"/>
          </a:solidFill>
        </p:spPr>
        <p:txBody>
          <a:bodyPr rIns="359439"/>
          <a:lstStyle>
            <a:lvl1pPr algn="r">
              <a:defRPr sz="29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Klicken Sie, um das Format des Titel-Masters zu bearbeiten.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7288" y="6462716"/>
            <a:ext cx="6734175" cy="287337"/>
          </a:xfrm>
        </p:spPr>
        <p:txBody>
          <a:bodyPr rIns="359439"/>
          <a:lstStyle>
            <a:lvl1pPr marL="0" indent="0" algn="r">
              <a:buFont typeface="Wingdings" pitchFamily="2" charset="2"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Klicken Sie, um das Format des Untertitel-Masters zu bearbeiten.</a:t>
            </a:r>
          </a:p>
        </p:txBody>
      </p:sp>
    </p:spTree>
    <p:extLst>
      <p:ext uri="{BB962C8B-B14F-4D97-AF65-F5344CB8AC3E}">
        <p14:creationId xmlns:p14="http://schemas.microsoft.com/office/powerpoint/2010/main" val="252938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251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3213" y="414339"/>
            <a:ext cx="2087562" cy="5580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5763" y="414339"/>
            <a:ext cx="6115050" cy="5580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3199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53" y="414338"/>
            <a:ext cx="8326437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85778" y="1898650"/>
            <a:ext cx="8332787" cy="409575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5966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5376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88" indent="0">
              <a:buNone/>
              <a:defRPr sz="1800"/>
            </a:lvl2pPr>
            <a:lvl3pPr marL="912979" indent="0">
              <a:buNone/>
              <a:defRPr sz="1600"/>
            </a:lvl3pPr>
            <a:lvl4pPr marL="1369470" indent="0">
              <a:buNone/>
              <a:defRPr sz="1400"/>
            </a:lvl4pPr>
            <a:lvl5pPr marL="1825958" indent="0">
              <a:buNone/>
              <a:defRPr sz="1400"/>
            </a:lvl5pPr>
            <a:lvl6pPr marL="2282449" indent="0">
              <a:buNone/>
              <a:defRPr sz="1400"/>
            </a:lvl6pPr>
            <a:lvl7pPr marL="2738938" indent="0">
              <a:buNone/>
              <a:defRPr sz="1400"/>
            </a:lvl7pPr>
            <a:lvl8pPr marL="3195420" indent="0">
              <a:buNone/>
              <a:defRPr sz="1400"/>
            </a:lvl8pPr>
            <a:lvl9pPr marL="3651916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60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5763" y="1898650"/>
            <a:ext cx="4089400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7578" y="1898650"/>
            <a:ext cx="4090987" cy="4095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4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8" indent="0">
              <a:buNone/>
              <a:defRPr sz="2000" b="1"/>
            </a:lvl2pPr>
            <a:lvl3pPr marL="912979" indent="0">
              <a:buNone/>
              <a:defRPr sz="1800" b="1"/>
            </a:lvl3pPr>
            <a:lvl4pPr marL="1369470" indent="0">
              <a:buNone/>
              <a:defRPr sz="1600" b="1"/>
            </a:lvl4pPr>
            <a:lvl5pPr marL="1825958" indent="0">
              <a:buNone/>
              <a:defRPr sz="1600" b="1"/>
            </a:lvl5pPr>
            <a:lvl6pPr marL="2282449" indent="0">
              <a:buNone/>
              <a:defRPr sz="1600" b="1"/>
            </a:lvl6pPr>
            <a:lvl7pPr marL="2738938" indent="0">
              <a:buNone/>
              <a:defRPr sz="1600" b="1"/>
            </a:lvl7pPr>
            <a:lvl8pPr marL="3195420" indent="0">
              <a:buNone/>
              <a:defRPr sz="1600" b="1"/>
            </a:lvl8pPr>
            <a:lvl9pPr marL="3651916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88" indent="0">
              <a:buNone/>
              <a:defRPr sz="2000" b="1"/>
            </a:lvl2pPr>
            <a:lvl3pPr marL="912979" indent="0">
              <a:buNone/>
              <a:defRPr sz="1800" b="1"/>
            </a:lvl3pPr>
            <a:lvl4pPr marL="1369470" indent="0">
              <a:buNone/>
              <a:defRPr sz="1600" b="1"/>
            </a:lvl4pPr>
            <a:lvl5pPr marL="1825958" indent="0">
              <a:buNone/>
              <a:defRPr sz="1600" b="1"/>
            </a:lvl5pPr>
            <a:lvl6pPr marL="2282449" indent="0">
              <a:buNone/>
              <a:defRPr sz="1600" b="1"/>
            </a:lvl6pPr>
            <a:lvl7pPr marL="2738938" indent="0">
              <a:buNone/>
              <a:defRPr sz="1600" b="1"/>
            </a:lvl7pPr>
            <a:lvl8pPr marL="3195420" indent="0">
              <a:buNone/>
              <a:defRPr sz="1600" b="1"/>
            </a:lvl8pPr>
            <a:lvl9pPr marL="3651916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238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4789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3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4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88" indent="0">
              <a:buNone/>
              <a:defRPr sz="1200"/>
            </a:lvl2pPr>
            <a:lvl3pPr marL="912979" indent="0">
              <a:buNone/>
              <a:defRPr sz="1000"/>
            </a:lvl3pPr>
            <a:lvl4pPr marL="1369470" indent="0">
              <a:buNone/>
              <a:defRPr sz="900"/>
            </a:lvl4pPr>
            <a:lvl5pPr marL="1825958" indent="0">
              <a:buNone/>
              <a:defRPr sz="900"/>
            </a:lvl5pPr>
            <a:lvl6pPr marL="2282449" indent="0">
              <a:buNone/>
              <a:defRPr sz="900"/>
            </a:lvl6pPr>
            <a:lvl7pPr marL="2738938" indent="0">
              <a:buNone/>
              <a:defRPr sz="900"/>
            </a:lvl7pPr>
            <a:lvl8pPr marL="3195420" indent="0">
              <a:buNone/>
              <a:defRPr sz="900"/>
            </a:lvl8pPr>
            <a:lvl9pPr marL="3651916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57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88" indent="0">
              <a:buNone/>
              <a:defRPr sz="2800"/>
            </a:lvl2pPr>
            <a:lvl3pPr marL="912979" indent="0">
              <a:buNone/>
              <a:defRPr sz="2400"/>
            </a:lvl3pPr>
            <a:lvl4pPr marL="1369470" indent="0">
              <a:buNone/>
              <a:defRPr sz="2000"/>
            </a:lvl4pPr>
            <a:lvl5pPr marL="1825958" indent="0">
              <a:buNone/>
              <a:defRPr sz="2000"/>
            </a:lvl5pPr>
            <a:lvl6pPr marL="2282449" indent="0">
              <a:buNone/>
              <a:defRPr sz="2000"/>
            </a:lvl6pPr>
            <a:lvl7pPr marL="2738938" indent="0">
              <a:buNone/>
              <a:defRPr sz="2000"/>
            </a:lvl7pPr>
            <a:lvl8pPr marL="3195420" indent="0">
              <a:buNone/>
              <a:defRPr sz="2000"/>
            </a:lvl8pPr>
            <a:lvl9pPr marL="3651916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88" indent="0">
              <a:buNone/>
              <a:defRPr sz="1200"/>
            </a:lvl2pPr>
            <a:lvl3pPr marL="912979" indent="0">
              <a:buNone/>
              <a:defRPr sz="1000"/>
            </a:lvl3pPr>
            <a:lvl4pPr marL="1369470" indent="0">
              <a:buNone/>
              <a:defRPr sz="900"/>
            </a:lvl4pPr>
            <a:lvl5pPr marL="1825958" indent="0">
              <a:buNone/>
              <a:defRPr sz="900"/>
            </a:lvl5pPr>
            <a:lvl6pPr marL="2282449" indent="0">
              <a:buNone/>
              <a:defRPr sz="900"/>
            </a:lvl6pPr>
            <a:lvl7pPr marL="2738938" indent="0">
              <a:buNone/>
              <a:defRPr sz="900"/>
            </a:lvl7pPr>
            <a:lvl8pPr marL="3195420" indent="0">
              <a:buNone/>
              <a:defRPr sz="900"/>
            </a:lvl8pPr>
            <a:lvl9pPr marL="3651916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0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056180-2C81-0DB8-C3F9-5363B9A38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4338" y="414338"/>
            <a:ext cx="83264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1" tIns="45648" rIns="91291" bIns="456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EF4B3A-8700-3B0F-226C-806EEB6A3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898650"/>
            <a:ext cx="833278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40E1E752-1DC4-178E-AAF0-1F476000A161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6210300"/>
            <a:ext cx="8475662" cy="420688"/>
            <a:chOff x="199" y="3912"/>
            <a:chExt cx="5339" cy="265"/>
          </a:xfrm>
        </p:grpSpPr>
        <p:sp>
          <p:nvSpPr>
            <p:cNvPr id="1029" name="Rechteck 6">
              <a:extLst>
                <a:ext uri="{FF2B5EF4-FFF2-40B4-BE49-F238E27FC236}">
                  <a16:creationId xmlns:a16="http://schemas.microsoft.com/office/drawing/2014/main" id="{33E006C5-FEC9-46C6-97A2-5618008DC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" y="4084"/>
              <a:ext cx="4642" cy="91"/>
            </a:xfrm>
            <a:prstGeom prst="rect">
              <a:avLst/>
            </a:prstGeom>
            <a:solidFill>
              <a:srgbClr val="B8C91F"/>
            </a:solidFill>
            <a:ln w="9525" algn="ctr">
              <a:solidFill>
                <a:srgbClr val="B8C91F"/>
              </a:solidFill>
              <a:miter lim="800000"/>
              <a:headEnd/>
              <a:tailEnd/>
            </a:ln>
          </p:spPr>
          <p:txBody>
            <a:bodyPr anchor="ctr"/>
            <a:lstStyle>
              <a:lvl1pPr defTabSz="455613"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 defTabSz="455613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 defTabSz="455613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 defTabSz="455613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 defTabSz="455613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pPr algn="r" eaLnBrk="1" hangingPunct="1">
                <a:spcBef>
                  <a:spcPct val="5000"/>
                </a:spcBef>
                <a:spcAft>
                  <a:spcPct val="5000"/>
                </a:spcAft>
                <a:defRPr/>
              </a:pPr>
              <a:r>
                <a:rPr lang="de-DE" altLang="de-DE" sz="1100">
                  <a:solidFill>
                    <a:srgbClr val="FFFFFF"/>
                  </a:solidFill>
                  <a:latin typeface="Calibri" pitchFamily="34" charset="0"/>
                </a:rPr>
                <a:t>www.sbb.it</a:t>
              </a:r>
            </a:p>
          </p:txBody>
        </p:sp>
        <p:cxnSp>
          <p:nvCxnSpPr>
            <p:cNvPr id="10" name="Gerade Verbindung 9">
              <a:extLst>
                <a:ext uri="{FF2B5EF4-FFF2-40B4-BE49-F238E27FC236}">
                  <a16:creationId xmlns:a16="http://schemas.microsoft.com/office/drawing/2014/main" id="{B5C989A3-8E62-4106-BBB8-6285A0588D81}"/>
                </a:ext>
              </a:extLst>
            </p:cNvPr>
            <p:cNvCxnSpPr/>
            <p:nvPr/>
          </p:nvCxnSpPr>
          <p:spPr>
            <a:xfrm rot="5400000">
              <a:off x="713" y="4044"/>
              <a:ext cx="255" cy="3"/>
            </a:xfrm>
            <a:prstGeom prst="line">
              <a:avLst/>
            </a:prstGeom>
            <a:ln w="12700">
              <a:solidFill>
                <a:srgbClr val="3F681F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pic>
          <p:nvPicPr>
            <p:cNvPr id="1031" name="Bild 10" descr="BB_4c.jpg">
              <a:extLst>
                <a:ext uri="{FF2B5EF4-FFF2-40B4-BE49-F238E27FC236}">
                  <a16:creationId xmlns:a16="http://schemas.microsoft.com/office/drawing/2014/main" id="{97D54B89-EC5F-9141-F9CB-0DB90BE5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3912"/>
              <a:ext cx="559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68" r:id="rId1"/>
    <p:sldLayoutId id="2147487457" r:id="rId2"/>
    <p:sldLayoutId id="2147487458" r:id="rId3"/>
    <p:sldLayoutId id="2147487459" r:id="rId4"/>
    <p:sldLayoutId id="2147487460" r:id="rId5"/>
    <p:sldLayoutId id="2147487461" r:id="rId6"/>
    <p:sldLayoutId id="2147487462" r:id="rId7"/>
    <p:sldLayoutId id="2147487463" r:id="rId8"/>
    <p:sldLayoutId id="2147487464" r:id="rId9"/>
    <p:sldLayoutId id="2147487465" r:id="rId10"/>
    <p:sldLayoutId id="2147487466" r:id="rId11"/>
    <p:sldLayoutId id="21474874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5pPr>
      <a:lvl6pPr marL="456488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6pPr>
      <a:lvl7pPr marL="912979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7pPr>
      <a:lvl8pPr marL="1369470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8pPr>
      <a:lvl9pPr marL="1825958" algn="l" rtl="0" eaLnBrk="0" fontAlgn="base" hangingPunct="0">
        <a:spcBef>
          <a:spcPct val="0"/>
        </a:spcBef>
        <a:spcAft>
          <a:spcPct val="0"/>
        </a:spcAft>
        <a:defRPr sz="3700">
          <a:solidFill>
            <a:srgbClr val="4A641C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4pPr>
      <a:lvl5pPr marL="2052638" indent="-227013" algn="l" rtl="0" eaLnBrk="0" fontAlgn="base" hangingPunct="0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5pPr>
      <a:lvl6pPr marL="2510692" indent="-228245" algn="l" rtl="0" fontAlgn="base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6pPr>
      <a:lvl7pPr marL="2967183" indent="-228245" algn="l" rtl="0" fontAlgn="base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7pPr>
      <a:lvl8pPr marL="3423673" indent="-228245" algn="l" rtl="0" fontAlgn="base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8pPr>
      <a:lvl9pPr marL="3880162" indent="-228245" algn="l" rtl="0" fontAlgn="base">
        <a:spcBef>
          <a:spcPct val="20000"/>
        </a:spcBef>
        <a:spcAft>
          <a:spcPct val="0"/>
        </a:spcAft>
        <a:buClr>
          <a:srgbClr val="B8C91F"/>
        </a:buClr>
        <a:buSzPct val="13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7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5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9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38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20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916" algn="l" defTabSz="9129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2">
            <a:extLst>
              <a:ext uri="{FF2B5EF4-FFF2-40B4-BE49-F238E27FC236}">
                <a16:creationId xmlns:a16="http://schemas.microsoft.com/office/drawing/2014/main" id="{49B4F9F2-484C-630F-94F1-92DA1DB4D1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altLang="de-DE" sz="2600" dirty="0"/>
              <a:t>Rentenvoraussetzungen 2023 und mögliche Neuerungen 2024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056" y="260648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Voraussetzungen für Option Frau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1800" u="sng" dirty="0"/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DE" sz="2000" dirty="0">
                <a:cs typeface="Arial"/>
              </a:rPr>
              <a:t>Bei Antragstellung mind. 6 Monate Betreuung/Pflege „</a:t>
            </a:r>
            <a:r>
              <a:rPr lang="de-DE" sz="2000" dirty="0" err="1">
                <a:cs typeface="Arial"/>
              </a:rPr>
              <a:t>Caregiver</a:t>
            </a:r>
            <a:r>
              <a:rPr lang="de-DE" sz="2000" dirty="0">
                <a:cs typeface="Arial"/>
              </a:rPr>
              <a:t>“ von: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de-DE" sz="2000" b="1" dirty="0">
                <a:cs typeface="Arial"/>
              </a:rPr>
              <a:t>Ehegatten/ zusammenlebender Verwandte 1° Grades </a:t>
            </a:r>
            <a:r>
              <a:rPr lang="de-DE" sz="2000" dirty="0">
                <a:cs typeface="Arial"/>
              </a:rPr>
              <a:t>mit einer anerkannten schweren Beeinträchtigung (Art. 3 Absatz 3 des Gesetzes Nr. 104/1992)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r>
              <a:rPr lang="de-DE" sz="2000" b="1" dirty="0">
                <a:cs typeface="Arial"/>
              </a:rPr>
              <a:t>zusammenlebender Verwandte 2° Grades</a:t>
            </a:r>
            <a:r>
              <a:rPr lang="de-DE" sz="2000" dirty="0">
                <a:cs typeface="Arial"/>
              </a:rPr>
              <a:t>, falls deren Eltern/ Ehegatte &gt;70 Jahre/ aufgrund von Krankheit Invalidität haben oder infolgedessen verstorben sind;</a:t>
            </a:r>
          </a:p>
          <a:p>
            <a:pPr marL="857250" lvl="1" indent="-457200" eaLnBrk="1" hangingPunct="1">
              <a:lnSpc>
                <a:spcPct val="90000"/>
              </a:lnSpc>
              <a:defRPr/>
            </a:pPr>
            <a:endParaRPr lang="de-DE" sz="1200" dirty="0">
              <a:cs typeface="Arial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DE" sz="2000" dirty="0">
                <a:cs typeface="Arial"/>
              </a:rPr>
              <a:t>mind. </a:t>
            </a:r>
            <a:r>
              <a:rPr lang="de-DE" sz="2000" b="1" dirty="0">
                <a:cs typeface="Arial"/>
              </a:rPr>
              <a:t>74% Zivilinvalidität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endParaRPr lang="de-DE" sz="1200" b="1" dirty="0">
              <a:cs typeface="Arial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de-DE" sz="2000" b="1" dirty="0">
                <a:cs typeface="Arial"/>
              </a:rPr>
              <a:t>entlassene</a:t>
            </a:r>
            <a:r>
              <a:rPr lang="de-DE" sz="2000" dirty="0">
                <a:cs typeface="Arial"/>
              </a:rPr>
              <a:t> Arbeitnehmerinnen von </a:t>
            </a:r>
            <a:r>
              <a:rPr lang="de-DE" sz="2000" b="1" dirty="0">
                <a:cs typeface="Arial"/>
              </a:rPr>
              <a:t>krisenbehafteten Unternehmen- </a:t>
            </a:r>
            <a:r>
              <a:rPr lang="de-DE" sz="2000" dirty="0">
                <a:cs typeface="Arial"/>
              </a:rPr>
              <a:t>59 Lebensjahre unabhängig ob Kinder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18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18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91FEAA0-C0B0-95EE-D1D1-DE73884D4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863" y="19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 descr="Kostenlose Illustrationen zum Thema Arbeitszeit">
            <a:extLst>
              <a:ext uri="{FF2B5EF4-FFF2-40B4-BE49-F238E27FC236}">
                <a16:creationId xmlns:a16="http://schemas.microsoft.com/office/drawing/2014/main" id="{43EE498B-2B85-5CA3-8BF9-27F5DE7F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00803"/>
            <a:ext cx="2448272" cy="16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68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53" y="414338"/>
            <a:ext cx="8326437" cy="1143000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u="sng" dirty="0">
                <a:solidFill>
                  <a:srgbClr val="4F8C0D"/>
                </a:solidFill>
              </a:rPr>
              <a:t>Altersrente</a:t>
            </a:r>
          </a:p>
          <a:p>
            <a:pPr marL="340995" indent="-340995" eaLnBrk="1" hangingPunct="1">
              <a:lnSpc>
                <a:spcPct val="90000"/>
              </a:lnSpc>
              <a:buFontTx/>
              <a:buNone/>
              <a:defRPr/>
            </a:pPr>
            <a:endParaRPr lang="de-DE" sz="1500" b="1" dirty="0">
              <a:cs typeface="Arial"/>
            </a:endParaRPr>
          </a:p>
        </p:txBody>
      </p:sp>
      <p:pic>
        <p:nvPicPr>
          <p:cNvPr id="13" name="Grafik 13" descr="Ein Bild, das Text enthält.&#10;&#10;Beschreibung automatisch generiert.">
            <a:extLst>
              <a:ext uri="{FF2B5EF4-FFF2-40B4-BE49-F238E27FC236}">
                <a16:creationId xmlns:a16="http://schemas.microsoft.com/office/drawing/2014/main" id="{DF5712C7-2FA5-F8F6-33B0-9712FBEBA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" t="6479" r="123" b="44276"/>
          <a:stretch/>
        </p:blipFill>
        <p:spPr>
          <a:xfrm>
            <a:off x="393053" y="1319066"/>
            <a:ext cx="8171213" cy="2291587"/>
          </a:xfrm>
          <a:prstGeom prst="rect">
            <a:avLst/>
          </a:prstGeom>
        </p:spPr>
      </p:pic>
      <p:pic>
        <p:nvPicPr>
          <p:cNvPr id="14" name="Grafik 14" descr="Ein Bild, das Text, Person, drinnen enthält.&#10;&#10;Beschreibung automatisch generiert.">
            <a:extLst>
              <a:ext uri="{FF2B5EF4-FFF2-40B4-BE49-F238E27FC236}">
                <a16:creationId xmlns:a16="http://schemas.microsoft.com/office/drawing/2014/main" id="{6B369CEC-3FAA-B62F-AE4B-A263143947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25" r="366" b="-245"/>
          <a:stretch/>
        </p:blipFill>
        <p:spPr>
          <a:xfrm>
            <a:off x="3109766" y="3778446"/>
            <a:ext cx="2733152" cy="253141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03670C4-D876-77A8-946C-8D0B5597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1822000"/>
            <a:ext cx="1728192" cy="23884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F5EC4E3-5FFF-240B-4A70-E537254D487D}"/>
              </a:ext>
            </a:extLst>
          </p:cNvPr>
          <p:cNvSpPr txBox="1"/>
          <p:nvPr/>
        </p:nvSpPr>
        <p:spPr>
          <a:xfrm>
            <a:off x="1115616" y="1779243"/>
            <a:ext cx="32776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cap="all" dirty="0">
                <a:solidFill>
                  <a:schemeClr val="bg1"/>
                </a:solidFill>
                <a:latin typeface="+mj-lt"/>
              </a:rPr>
              <a:t>(</a:t>
            </a:r>
            <a:r>
              <a:rPr lang="de-DE" sz="1000" b="1" cap="all" dirty="0">
                <a:solidFill>
                  <a:schemeClr val="bg1"/>
                </a:solidFill>
                <a:latin typeface="+mj-lt"/>
              </a:rPr>
              <a:t>mit </a:t>
            </a:r>
            <a:r>
              <a:rPr lang="de-DE" sz="1000" b="1" cap="all" dirty="0" err="1">
                <a:solidFill>
                  <a:schemeClr val="bg1"/>
                </a:solidFill>
                <a:latin typeface="+mj-lt"/>
              </a:rPr>
              <a:t>Versicherungsz</a:t>
            </a:r>
            <a:r>
              <a:rPr lang="de-DE" sz="1000" b="1" cap="all" dirty="0">
                <a:solidFill>
                  <a:schemeClr val="bg1"/>
                </a:solidFill>
                <a:latin typeface="+mj-lt"/>
              </a:rPr>
              <a:t>. VOR + nach 01.01.1996)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C492D4-F5B3-8BFD-537F-EEC257F41B4A}"/>
              </a:ext>
            </a:extLst>
          </p:cNvPr>
          <p:cNvSpPr txBox="1"/>
          <p:nvPr/>
        </p:nvSpPr>
        <p:spPr>
          <a:xfrm>
            <a:off x="549150" y="3311406"/>
            <a:ext cx="3844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cap="all" dirty="0">
                <a:solidFill>
                  <a:schemeClr val="bg1"/>
                </a:solidFill>
                <a:latin typeface="+mj-lt"/>
              </a:rPr>
              <a:t>(</a:t>
            </a:r>
            <a:r>
              <a:rPr lang="de-DE" sz="1100" b="1" cap="all" dirty="0">
                <a:solidFill>
                  <a:schemeClr val="bg1"/>
                </a:solidFill>
                <a:latin typeface="+mj-lt"/>
              </a:rPr>
              <a:t>mit Versicherungszeiten ab 01.01.1996)</a:t>
            </a:r>
            <a:endParaRPr lang="de-DE" sz="1050" b="1" cap="all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53" y="414338"/>
            <a:ext cx="8326437" cy="1143000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u="sng" dirty="0">
                <a:solidFill>
                  <a:srgbClr val="4F8C0D"/>
                </a:solidFill>
              </a:rPr>
              <a:t>Altersrente </a:t>
            </a:r>
            <a:r>
              <a:rPr lang="de-DE" sz="3300" b="1" u="sng" dirty="0">
                <a:solidFill>
                  <a:srgbClr val="4F8C0D"/>
                </a:solidFill>
                <a:highlight>
                  <a:srgbClr val="FFFF00"/>
                </a:highlight>
              </a:rPr>
              <a:t>2024</a:t>
            </a:r>
          </a:p>
          <a:p>
            <a:pPr marL="340995" indent="-340995" eaLnBrk="1" hangingPunct="1">
              <a:lnSpc>
                <a:spcPct val="90000"/>
              </a:lnSpc>
              <a:buFontTx/>
              <a:buNone/>
              <a:defRPr/>
            </a:pPr>
            <a:endParaRPr lang="de-DE" sz="1500" b="1" dirty="0">
              <a:cs typeface="Arial"/>
            </a:endParaRPr>
          </a:p>
        </p:txBody>
      </p:sp>
      <p:pic>
        <p:nvPicPr>
          <p:cNvPr id="14" name="Grafik 14" descr="Ein Bild, das Text, Person, drinnen enthält.&#10;&#10;Beschreibung automatisch generiert.">
            <a:extLst>
              <a:ext uri="{FF2B5EF4-FFF2-40B4-BE49-F238E27FC236}">
                <a16:creationId xmlns:a16="http://schemas.microsoft.com/office/drawing/2014/main" id="{6B369CEC-3FAA-B62F-AE4B-A26314394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25" r="366" b="-245"/>
          <a:stretch/>
        </p:blipFill>
        <p:spPr>
          <a:xfrm>
            <a:off x="3109766" y="3429000"/>
            <a:ext cx="2733152" cy="2531413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7016F6D-481F-2909-AA7C-06D6DD870D17}"/>
              </a:ext>
            </a:extLst>
          </p:cNvPr>
          <p:cNvGrpSpPr/>
          <p:nvPr/>
        </p:nvGrpSpPr>
        <p:grpSpPr>
          <a:xfrm>
            <a:off x="390735" y="1735179"/>
            <a:ext cx="8171213" cy="1189765"/>
            <a:chOff x="393053" y="2420888"/>
            <a:chExt cx="8171213" cy="1189765"/>
          </a:xfrm>
        </p:grpSpPr>
        <p:pic>
          <p:nvPicPr>
            <p:cNvPr id="5" name="Grafik 13" descr="Ein Bild, das Text enthält.&#10;&#10;Beschreibung automatisch generiert.">
              <a:extLst>
                <a:ext uri="{FF2B5EF4-FFF2-40B4-BE49-F238E27FC236}">
                  <a16:creationId xmlns:a16="http://schemas.microsoft.com/office/drawing/2014/main" id="{E4EC2420-A2A8-885C-293A-C8879CFBF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3" t="30156" r="123" b="44276"/>
            <a:stretch/>
          </p:blipFill>
          <p:spPr>
            <a:xfrm>
              <a:off x="393053" y="2420888"/>
              <a:ext cx="8171213" cy="1189765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8ACCB06-E454-C8B4-5A71-B0089C3EA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6526" y="2610022"/>
              <a:ext cx="360040" cy="307777"/>
            </a:xfrm>
            <a:prstGeom prst="rect">
              <a:avLst/>
            </a:prstGeom>
          </p:spPr>
        </p:pic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90BCCFE-8912-8CCF-23DC-752AEDF9B568}"/>
              </a:ext>
            </a:extLst>
          </p:cNvPr>
          <p:cNvSpPr txBox="1"/>
          <p:nvPr/>
        </p:nvSpPr>
        <p:spPr>
          <a:xfrm>
            <a:off x="6516216" y="188585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highlight>
                  <a:srgbClr val="FFFF00"/>
                </a:highlight>
              </a:rPr>
              <a:t>1</a:t>
            </a:r>
            <a:endParaRPr lang="de-DE" b="1" dirty="0">
              <a:highlight>
                <a:srgbClr val="FFFF00"/>
              </a:highligh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756B2C-5689-2327-215E-8DC29EFC6694}"/>
              </a:ext>
            </a:extLst>
          </p:cNvPr>
          <p:cNvSpPr txBox="1"/>
          <p:nvPr/>
        </p:nvSpPr>
        <p:spPr>
          <a:xfrm>
            <a:off x="511882" y="2663334"/>
            <a:ext cx="38440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cap="all" dirty="0">
                <a:solidFill>
                  <a:schemeClr val="bg1"/>
                </a:solidFill>
                <a:latin typeface="+mj-lt"/>
              </a:rPr>
              <a:t>(</a:t>
            </a:r>
            <a:r>
              <a:rPr lang="de-DE" sz="1100" b="1" cap="all" dirty="0">
                <a:solidFill>
                  <a:schemeClr val="bg1"/>
                </a:solidFill>
                <a:latin typeface="+mj-lt"/>
              </a:rPr>
              <a:t>mit Versicherungszeiten NACH 01.01.1996)</a:t>
            </a:r>
            <a:endParaRPr lang="de-DE" sz="1050" b="1" cap="all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10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353" y="414338"/>
            <a:ext cx="8326437" cy="1143000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</a:rPr>
              <a:t>Altersrente</a:t>
            </a:r>
          </a:p>
          <a:p>
            <a:pPr marL="340995" indent="-340995" eaLnBrk="1" hangingPunct="1">
              <a:lnSpc>
                <a:spcPct val="90000"/>
              </a:lnSpc>
              <a:buFontTx/>
              <a:buNone/>
              <a:defRPr/>
            </a:pPr>
            <a:endParaRPr lang="de-DE" sz="1500" b="1" dirty="0">
              <a:cs typeface="Arial"/>
            </a:endParaRPr>
          </a:p>
        </p:txBody>
      </p:sp>
      <p:pic>
        <p:nvPicPr>
          <p:cNvPr id="13" name="Grafik 13" descr="Ein Bild, das Text enthält.&#10;&#10;Beschreibung automatisch generiert.">
            <a:extLst>
              <a:ext uri="{FF2B5EF4-FFF2-40B4-BE49-F238E27FC236}">
                <a16:creationId xmlns:a16="http://schemas.microsoft.com/office/drawing/2014/main" id="{DF5712C7-2FA5-F8F6-33B0-9712FBEBA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" t="55508" r="123"/>
          <a:stretch/>
        </p:blipFill>
        <p:spPr>
          <a:xfrm>
            <a:off x="413194" y="1510406"/>
            <a:ext cx="8171213" cy="2070467"/>
          </a:xfrm>
          <a:prstGeom prst="rect">
            <a:avLst/>
          </a:prstGeom>
        </p:spPr>
      </p:pic>
      <p:pic>
        <p:nvPicPr>
          <p:cNvPr id="3" name="Grafik 3" descr="Ein Bild, das Person, draußen, Sport, Leichtathletik enthält.&#10;&#10;Beschreibung automatisch generiert.">
            <a:extLst>
              <a:ext uri="{FF2B5EF4-FFF2-40B4-BE49-F238E27FC236}">
                <a16:creationId xmlns:a16="http://schemas.microsoft.com/office/drawing/2014/main" id="{DF1BEA73-B64D-9AA6-3F01-B0D624852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733" t="980" r="4396" b="17402"/>
          <a:stretch/>
        </p:blipFill>
        <p:spPr>
          <a:xfrm>
            <a:off x="3562937" y="3707952"/>
            <a:ext cx="2149266" cy="272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4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680E0-28D1-1B9A-7BAF-51A5AF42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300" b="1" dirty="0">
                <a:solidFill>
                  <a:srgbClr val="4F8C0D"/>
                </a:solidFill>
              </a:rPr>
              <a:t>Neuerung lohnbezogenen Rentenanteils für öfftl. Bedienstete </a:t>
            </a:r>
            <a:r>
              <a:rPr lang="de-DE" sz="3300" b="1" dirty="0">
                <a:solidFill>
                  <a:srgbClr val="4F8C0D"/>
                </a:solidFill>
                <a:highlight>
                  <a:srgbClr val="FFFF00"/>
                </a:highlight>
              </a:rPr>
              <a:t>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746CB0-51C5-C39D-DEB3-BBBF75C29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weniger als 15 Beitragsjahre im lohnbezogenen System + Anlaufdatum der Rente ab 01.01.2024</a:t>
            </a:r>
          </a:p>
          <a:p>
            <a:r>
              <a:rPr lang="de-DE" sz="2400" dirty="0"/>
              <a:t>weniger Unterschied, je näher am Erreichen der 15 Beitragsjahre bis 31.12.1995</a:t>
            </a:r>
          </a:p>
          <a:p>
            <a:pPr marL="0" indent="0">
              <a:buNone/>
            </a:pPr>
            <a:endParaRPr lang="de-DE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Beispiel: </a:t>
            </a:r>
            <a:r>
              <a:rPr lang="de-DE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 das Militär liegt vor 1993 und zum Zeitpunkt der Pensionierung hatte die Person eine Einkommensgrundlage von € 40.000- sprich „ultimo </a:t>
            </a:r>
            <a:r>
              <a:rPr lang="de-DE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</a:t>
            </a:r>
            <a:r>
              <a:rPr lang="de-DE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de-DE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C610371-1C51-FC41-8810-191F044A2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39494"/>
              </p:ext>
            </p:extLst>
          </p:nvPr>
        </p:nvGraphicFramePr>
        <p:xfrm>
          <a:off x="1547664" y="4869160"/>
          <a:ext cx="6048672" cy="842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6150">
                  <a:extLst>
                    <a:ext uri="{9D8B030D-6E8A-4147-A177-3AD203B41FA5}">
                      <a16:colId xmlns:a16="http://schemas.microsoft.com/office/drawing/2014/main" val="2003993355"/>
                    </a:ext>
                  </a:extLst>
                </a:gridCol>
                <a:gridCol w="2872522">
                  <a:extLst>
                    <a:ext uri="{9D8B030D-6E8A-4147-A177-3AD203B41FA5}">
                      <a16:colId xmlns:a16="http://schemas.microsoft.com/office/drawing/2014/main" val="1041907638"/>
                    </a:ext>
                  </a:extLst>
                </a:gridCol>
              </a:tblGrid>
              <a:tr h="108967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Alte Berechnung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Neue Berechnung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917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40.000 x 0,24456= 9.782,40€ </a:t>
                      </a:r>
                      <a:r>
                        <a:rPr lang="de-D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(= 752€ monatlich)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40.000 x 0,02500= 1.000€ </a:t>
                      </a:r>
                      <a:r>
                        <a:rPr lang="de-DE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(= 77€ monatlich)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6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71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D973E-D284-360D-AA7F-198D08D7B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rgbClr val="4F8C0D"/>
                </a:solidFill>
              </a:rPr>
              <a:t>Tabelle Neu lt. Bozza Bilanzgesetz 2024</a:t>
            </a:r>
            <a:endParaRPr lang="de-DE" sz="3200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E130F06F-5458-5AD2-1AA2-1E6030BC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" y="1412776"/>
            <a:ext cx="8895724" cy="46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B5612-33C3-CA3A-35B7-7C143C33E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Tab. mit bisherigen </a:t>
            </a:r>
            <a:r>
              <a:rPr lang="de-DE" dirty="0" err="1"/>
              <a:t>Umwandlungskoef</a:t>
            </a:r>
            <a:r>
              <a:rPr lang="de-DE" dirty="0"/>
              <a:t>.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12A30A5-CF76-FE89-629D-72F595479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8" y="1268760"/>
            <a:ext cx="8326437" cy="494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217" y="227019"/>
            <a:ext cx="8508902" cy="52562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Vorläufige Rentenanpassung 2024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de-DE" dirty="0"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dirty="0">
              <a:cs typeface="Arial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dirty="0">
              <a:solidFill>
                <a:srgbClr val="000000"/>
              </a:solidFill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None/>
              <a:defRPr/>
            </a:pPr>
            <a:endParaRPr lang="de-DE" sz="1200" dirty="0">
              <a:solidFill>
                <a:srgbClr val="000000"/>
              </a:solidFill>
              <a:latin typeface="+mj-lt"/>
              <a:ea typeface="+mj-ea"/>
              <a:cs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EB656E-6706-E323-7B9D-65E88C6EEE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79" b="3390"/>
          <a:stretch/>
        </p:blipFill>
        <p:spPr>
          <a:xfrm>
            <a:off x="567874" y="1268760"/>
            <a:ext cx="8008252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217" y="227019"/>
            <a:ext cx="8508902" cy="525621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Andere Fürsorgeleistungen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de-DE" dirty="0">
              <a:cs typeface="Arial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 </a:t>
            </a:r>
            <a:r>
              <a:rPr lang="de-DE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r>
              <a:rPr lang="de-D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de-DE" sz="2800" dirty="0"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Verlängerung der </a:t>
            </a:r>
            <a:r>
              <a:rPr lang="de-DE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</a:t>
            </a: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sociale mit mind. 30 bzw. 36 Beitragsjahren Mindestalter: 63 Jahren </a:t>
            </a:r>
            <a:r>
              <a:rPr lang="de-DE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+ 5 Monaten</a:t>
            </a: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Anspruchsberechtigt: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Personen in bestimmten Lebenslagen (Invaliden, Pflege, Langzeitarbeitslose) bzw. Schwerearbeit ausgeübt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Ermächtigungsanträge sind zu stellen: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Innerhalb 31. März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Innerhalb 15. Juli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Innerhalb 30. November</a:t>
            </a:r>
            <a:endParaRPr lang="de-D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>
              <a:buNone/>
              <a:defRPr/>
            </a:pPr>
            <a:endParaRPr lang="de-DE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dirty="0">
              <a:cs typeface="Arial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dirty="0">
              <a:solidFill>
                <a:srgbClr val="000000"/>
              </a:solidFill>
              <a:cs typeface="Arial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None/>
              <a:defRPr/>
            </a:pPr>
            <a:endParaRPr lang="de-DE" sz="1200" dirty="0">
              <a:solidFill>
                <a:srgbClr val="000000"/>
              </a:solidFill>
              <a:latin typeface="+mj-lt"/>
              <a:ea typeface="+mj-ea"/>
              <a:cs typeface="Arial"/>
            </a:endParaRPr>
          </a:p>
        </p:txBody>
      </p:sp>
      <p:pic>
        <p:nvPicPr>
          <p:cNvPr id="3" name="Grafik 5" descr="Ein Bild, das Person, draußen enthält.&#10;&#10;Beschreibung automatisch generiert.">
            <a:extLst>
              <a:ext uri="{FF2B5EF4-FFF2-40B4-BE49-F238E27FC236}">
                <a16:creationId xmlns:a16="http://schemas.microsoft.com/office/drawing/2014/main" id="{B2F6FBC9-2BE4-7636-C88C-DC5B74E1D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086" y="4077072"/>
            <a:ext cx="3024336" cy="201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40B91-D94C-CE1F-59AA-820882F0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414338"/>
            <a:ext cx="8478142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B8C91F"/>
              </a:buClr>
              <a:buSzPct val="130000"/>
              <a:defRPr/>
            </a:pPr>
            <a:r>
              <a:rPr lang="de-DE" sz="3300" b="1" dirty="0">
                <a:solidFill>
                  <a:srgbClr val="4F8C0D"/>
                </a:solidFill>
              </a:rPr>
              <a:t>Nachkauf von Versicherungslücken </a:t>
            </a:r>
            <a:r>
              <a:rPr lang="de-DE" sz="3300" b="1" dirty="0">
                <a:solidFill>
                  <a:srgbClr val="4F8C0D"/>
                </a:solidFill>
                <a:highlight>
                  <a:srgbClr val="FFFF00"/>
                </a:highlight>
              </a:rPr>
              <a:t>2024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2AC4CF-971A-75DF-CE24-1A61E63D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557338"/>
            <a:ext cx="8332787" cy="4095750"/>
          </a:xfrm>
        </p:spPr>
        <p:txBody>
          <a:bodyPr/>
          <a:lstStyle/>
          <a:p>
            <a:r>
              <a:rPr lang="de-DE" dirty="0"/>
              <a:t>für Erstversicherte ab 01.01.1996: max. 5 Jahre </a:t>
            </a:r>
          </a:p>
          <a:p>
            <a:r>
              <a:rPr lang="de-DE" dirty="0"/>
              <a:t>versuchsweise für 2024-2025</a:t>
            </a:r>
          </a:p>
          <a:p>
            <a:r>
              <a:rPr lang="de-DE" dirty="0"/>
              <a:t>max. 120 monatliche Raten ohne Zinszuschläge</a:t>
            </a:r>
          </a:p>
          <a:p>
            <a:r>
              <a:rPr lang="de-DE" dirty="0"/>
              <a:t>Steuerlich absetzbar</a:t>
            </a:r>
          </a:p>
        </p:txBody>
      </p:sp>
      <p:pic>
        <p:nvPicPr>
          <p:cNvPr id="1026" name="Picture 2" descr="Kostenlos Silber  Und Goldmünzen Stock-Foto">
            <a:extLst>
              <a:ext uri="{FF2B5EF4-FFF2-40B4-BE49-F238E27FC236}">
                <a16:creationId xmlns:a16="http://schemas.microsoft.com/office/drawing/2014/main" id="{A81DBBC9-EF70-46A2-60C6-1455D7CA0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99516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88D3E3-56A8-4537-8A7E-9552ED706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045" y="404664"/>
            <a:ext cx="8115300" cy="4395006"/>
          </a:xfrm>
        </p:spPr>
        <p:txBody>
          <a:bodyPr/>
          <a:lstStyle/>
          <a:p>
            <a:pPr marL="342265" indent="-342265" eaLnBrk="1" hangingPunct="1">
              <a:buFont typeface="Wingdings" panose="05000000000000000000" pitchFamily="2" charset="2"/>
              <a:buNone/>
              <a:defRPr/>
            </a:pPr>
            <a:r>
              <a:rPr lang="de-DE" sz="3300" b="1" u="sng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Ziele aller Rentenreformen-Neuerungen</a:t>
            </a: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endParaRPr lang="de-DE" sz="2400" dirty="0">
              <a:cs typeface="Arial"/>
            </a:endParaRP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Arial"/>
              </a:rPr>
              <a:t>Gleichstellung der Geschlechter</a:t>
            </a: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ea typeface="+mn-lt"/>
                <a:cs typeface="+mn-lt"/>
              </a:rPr>
              <a:t>Späterer Rentenantritt</a:t>
            </a: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ea typeface="+mn-lt"/>
                <a:cs typeface="+mn-lt"/>
              </a:rPr>
              <a:t>Geringere Rentenhöhe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spcBef>
                <a:spcPct val="80000"/>
              </a:spcBef>
              <a:buClrTx/>
              <a:defRPr/>
            </a:pPr>
            <a:endParaRPr lang="de-DE" sz="2400" dirty="0">
              <a:cs typeface="Arial"/>
            </a:endParaRPr>
          </a:p>
          <a:p>
            <a:pPr marL="342265" indent="-342265" eaLnBrk="1" hangingPunct="1">
              <a:spcBef>
                <a:spcPct val="80000"/>
              </a:spcBef>
              <a:buClrTx/>
              <a:buSzPct val="75000"/>
              <a:defRPr/>
            </a:pPr>
            <a:endParaRPr lang="de-DE" sz="2400" dirty="0">
              <a:cs typeface="Arial"/>
            </a:endParaRPr>
          </a:p>
          <a:p>
            <a:pPr marL="342265" indent="-342265" eaLnBrk="1" hangingPunct="1">
              <a:spcBef>
                <a:spcPct val="80000"/>
              </a:spcBef>
              <a:buClrTx/>
              <a:buSzPct val="75000"/>
              <a:defRPr/>
            </a:pPr>
            <a:endParaRPr lang="de-DE" sz="2400" dirty="0"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B6ED7-0D1C-3E47-1312-69C8029B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300" b="1" dirty="0">
                <a:solidFill>
                  <a:srgbClr val="4F8C0D"/>
                </a:solidFill>
              </a:rPr>
              <a:t>Anmerkung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A5F2C7-AECE-9A6D-D46F-241364BB2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0995" indent="-340995"/>
            <a:r>
              <a:rPr lang="de-DE" b="1" dirty="0">
                <a:cs typeface="Arial"/>
              </a:rPr>
              <a:t>Soziale Absicherung ist essentiell</a:t>
            </a:r>
            <a:r>
              <a:rPr lang="de-DE" dirty="0">
                <a:cs typeface="Arial"/>
              </a:rPr>
              <a:t>, u.a. bei Pflege von Familienangehörigen und Erziehung von Kindern</a:t>
            </a:r>
          </a:p>
          <a:p>
            <a:pPr marL="340995" indent="-340995"/>
            <a:r>
              <a:rPr lang="de-DE" dirty="0">
                <a:cs typeface="Arial"/>
              </a:rPr>
              <a:t>Der Aufbau einer </a:t>
            </a:r>
            <a:r>
              <a:rPr lang="de-DE" b="1" dirty="0">
                <a:cs typeface="Arial"/>
              </a:rPr>
              <a:t>Zusatzrente</a:t>
            </a:r>
            <a:r>
              <a:rPr lang="de-DE" dirty="0">
                <a:cs typeface="Arial"/>
              </a:rPr>
              <a:t> ist </a:t>
            </a:r>
            <a:r>
              <a:rPr lang="de-DE" dirty="0">
                <a:ea typeface="+mn-lt"/>
                <a:cs typeface="+mn-lt"/>
              </a:rPr>
              <a:t>unabdingbar</a:t>
            </a:r>
            <a:r>
              <a:rPr lang="de-DE" dirty="0">
                <a:cs typeface="Arial"/>
              </a:rPr>
              <a:t>, um sich ein Polster für das Alter zu schaffen</a:t>
            </a:r>
          </a:p>
          <a:p>
            <a:pPr marL="0" indent="0">
              <a:buNone/>
            </a:pPr>
            <a:endParaRPr lang="de-DE" dirty="0">
              <a:cs typeface="Arial"/>
            </a:endParaRPr>
          </a:p>
        </p:txBody>
      </p:sp>
      <p:pic>
        <p:nvPicPr>
          <p:cNvPr id="5" name="Grafik 5" descr="Ein Bild, das Person, Frau, drinnen enthält.&#10;&#10;Beschreibung automatisch generiert.">
            <a:extLst>
              <a:ext uri="{FF2B5EF4-FFF2-40B4-BE49-F238E27FC236}">
                <a16:creationId xmlns:a16="http://schemas.microsoft.com/office/drawing/2014/main" id="{B0F42327-E42E-80D9-4BE6-20807934D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638" y="3944609"/>
            <a:ext cx="3498487" cy="233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1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1569F53-B866-43CB-4144-2E92E6D85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341438"/>
            <a:ext cx="8928100" cy="4319587"/>
          </a:xfrm>
          <a:noFill/>
        </p:spPr>
        <p:txBody>
          <a:bodyPr/>
          <a:lstStyle/>
          <a:p>
            <a:pPr algn="ctr"/>
            <a:br>
              <a:rPr lang="de-DE" altLang="de-DE" sz="5000" b="1" dirty="0"/>
            </a:br>
            <a:br>
              <a:rPr lang="de-DE" altLang="de-DE" sz="5000" b="1" dirty="0"/>
            </a:br>
            <a:r>
              <a:rPr lang="de-DE" altLang="de-DE" sz="5000" b="1" dirty="0">
                <a:solidFill>
                  <a:srgbClr val="4F8C0D"/>
                </a:solidFill>
              </a:rPr>
              <a:t>Bauernbund</a:t>
            </a:r>
            <a:br>
              <a:rPr lang="de-DE" altLang="de-DE" sz="5000" b="1" dirty="0"/>
            </a:br>
            <a:r>
              <a:rPr lang="de-DE" altLang="de-DE" sz="5000" b="1" dirty="0">
                <a:solidFill>
                  <a:srgbClr val="4F8C0D"/>
                </a:solidFill>
              </a:rPr>
              <a:t>Patronat ENAPA</a:t>
            </a:r>
            <a:br>
              <a:rPr lang="de-DE" altLang="de-DE" sz="5000" b="1" dirty="0"/>
            </a:br>
            <a:r>
              <a:rPr lang="de-DE" altLang="de-DE" sz="2800" b="1" dirty="0">
                <a:latin typeface="Arial "/>
              </a:rPr>
              <a:t>Dienst für alle Bürger/innen</a:t>
            </a:r>
            <a:br>
              <a:rPr lang="de-DE" altLang="de-DE" sz="2400" b="1" dirty="0">
                <a:latin typeface="Arial "/>
              </a:rPr>
            </a:br>
            <a:endParaRPr lang="de-DE" altLang="de-DE" sz="5000" b="1">
              <a:solidFill>
                <a:srgbClr val="4F8C0D"/>
              </a:solidFill>
            </a:endParaRPr>
          </a:p>
        </p:txBody>
      </p:sp>
      <p:pic>
        <p:nvPicPr>
          <p:cNvPr id="19459" name="Picture 4" descr="Bildergebnis fÃ¼r enapa">
            <a:extLst>
              <a:ext uri="{FF2B5EF4-FFF2-40B4-BE49-F238E27FC236}">
                <a16:creationId xmlns:a16="http://schemas.microsoft.com/office/drawing/2014/main" id="{2771AACF-9538-9B5F-9EFD-830765284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0" t="26035" r="14952" b="26035"/>
          <a:stretch>
            <a:fillRect/>
          </a:stretch>
        </p:blipFill>
        <p:spPr bwMode="auto">
          <a:xfrm>
            <a:off x="3240088" y="1196975"/>
            <a:ext cx="26638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F88D3E3-56A8-4537-8A7E-9552ED706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045" y="191157"/>
            <a:ext cx="8115300" cy="4608513"/>
          </a:xfrm>
        </p:spPr>
        <p:txBody>
          <a:bodyPr/>
          <a:lstStyle/>
          <a:p>
            <a:pPr marL="342265" indent="-342265" eaLnBrk="1" hangingPunct="1">
              <a:buFont typeface="Wingdings" panose="05000000000000000000" pitchFamily="2" charset="2"/>
              <a:buNone/>
              <a:defRPr/>
            </a:pPr>
            <a:r>
              <a:rPr lang="de-DE" sz="3300" b="1" u="sng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Übersicht</a:t>
            </a: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spcBef>
                <a:spcPct val="80000"/>
              </a:spcBef>
              <a:buClrTx/>
              <a:buSzPct val="75000"/>
              <a:buNone/>
              <a:defRPr/>
            </a:pPr>
            <a:r>
              <a:rPr lang="de-DE" sz="2400" dirty="0">
                <a:cs typeface="Arial"/>
              </a:rPr>
              <a:t>Es gibt verschiedene Rentenformen:</a:t>
            </a: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Arial"/>
              </a:rPr>
              <a:t>Frührenten</a:t>
            </a: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ea typeface="+mn-lt"/>
                <a:cs typeface="+mn-lt"/>
              </a:rPr>
              <a:t>Altersrenten</a:t>
            </a: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ea typeface="+mn-lt"/>
                <a:cs typeface="+mn-lt"/>
              </a:rPr>
              <a:t>Hinterbliebenenrenten</a:t>
            </a:r>
            <a:endParaRPr lang="en-US" sz="2400" dirty="0">
              <a:ea typeface="+mn-lt"/>
              <a:cs typeface="+mn-lt"/>
            </a:endParaRPr>
          </a:p>
          <a:p>
            <a:pPr>
              <a:spcBef>
                <a:spcPct val="8000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cs typeface="Arial"/>
              </a:rPr>
              <a:t>Renten bei Invalidität oder Arbeitsunfähigkeit</a:t>
            </a:r>
            <a:endParaRPr lang="de-DE" dirty="0"/>
          </a:p>
          <a:p>
            <a:pPr marL="342900" indent="-342900">
              <a:spcBef>
                <a:spcPct val="80000"/>
              </a:spcBef>
              <a:buClrTx/>
              <a:defRPr/>
            </a:pPr>
            <a:endParaRPr lang="de-DE" sz="2400" dirty="0">
              <a:cs typeface="Arial"/>
            </a:endParaRPr>
          </a:p>
          <a:p>
            <a:pPr marL="342265" indent="-342265" eaLnBrk="1" hangingPunct="1">
              <a:spcBef>
                <a:spcPct val="80000"/>
              </a:spcBef>
              <a:buClrTx/>
              <a:buSzPct val="75000"/>
              <a:defRPr/>
            </a:pPr>
            <a:endParaRPr lang="de-DE" sz="2400" dirty="0">
              <a:cs typeface="Arial"/>
            </a:endParaRPr>
          </a:p>
          <a:p>
            <a:pPr marL="342265" indent="-342265" eaLnBrk="1" hangingPunct="1">
              <a:spcBef>
                <a:spcPct val="80000"/>
              </a:spcBef>
              <a:buClrTx/>
              <a:buSzPct val="75000"/>
              <a:defRPr/>
            </a:pPr>
            <a:endParaRPr lang="de-DE" sz="2400" dirty="0">
              <a:cs typeface="Arial"/>
            </a:endParaRPr>
          </a:p>
        </p:txBody>
      </p:sp>
      <p:pic>
        <p:nvPicPr>
          <p:cNvPr id="2" name="Grafik 2" descr="Ein Bild, das Person, Mann, Hand enthält.&#10;&#10;Beschreibung automatisch generiert.">
            <a:extLst>
              <a:ext uri="{FF2B5EF4-FFF2-40B4-BE49-F238E27FC236}">
                <a16:creationId xmlns:a16="http://schemas.microsoft.com/office/drawing/2014/main" id="{445220A3-9EE1-FD30-ACB5-3701B0DBE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4057837"/>
            <a:ext cx="3347993" cy="22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6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Frührente/Vorzeitige Renten</a:t>
            </a:r>
            <a:endParaRPr lang="de-DE" dirty="0"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de-DE" u="sng" dirty="0">
                <a:cs typeface="Arial"/>
              </a:rPr>
              <a:t>Frührente mit gemischten Rentenberechnungssystem (mit Versicherungszeiten vor und nach 01.01.1996)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Arial"/>
              </a:rPr>
              <a:t>Männer mit 42 Beitragsjahren und 10 Monaten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Arial"/>
              </a:rPr>
              <a:t>Frauen mit 41 Beitragsjahren und 10 Monaten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>
                <a:cs typeface="Arial"/>
              </a:rPr>
              <a:t>Wartezeit: 3 Monate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u="sng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200" dirty="0"/>
          </a:p>
        </p:txBody>
      </p:sp>
      <p:pic>
        <p:nvPicPr>
          <p:cNvPr id="3" name="Grafik 3" descr="Ein Bild, das Person, Gebäude, draußen, Mann enthält.&#10;&#10;Beschreibung automatisch generiert.">
            <a:extLst>
              <a:ext uri="{FF2B5EF4-FFF2-40B4-BE49-F238E27FC236}">
                <a16:creationId xmlns:a16="http://schemas.microsoft.com/office/drawing/2014/main" id="{A682DC5A-6B39-D9BE-F309-BE9958FB5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337358"/>
            <a:ext cx="2944609" cy="19597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Frührente/Vorzeitige Renten</a:t>
            </a:r>
            <a:endParaRPr lang="de-DE" dirty="0"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200" dirty="0"/>
          </a:p>
        </p:txBody>
      </p:sp>
      <p:pic>
        <p:nvPicPr>
          <p:cNvPr id="2" name="Grafik 2" descr="Ein Bild, das Tisch enthält.&#10;&#10;Beschreibung automatisch generiert.">
            <a:extLst>
              <a:ext uri="{FF2B5EF4-FFF2-40B4-BE49-F238E27FC236}">
                <a16:creationId xmlns:a16="http://schemas.microsoft.com/office/drawing/2014/main" id="{C3D8533C-953A-F6C1-605F-49B44000D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" r="249" b="24719"/>
          <a:stretch/>
        </p:blipFill>
        <p:spPr>
          <a:xfrm>
            <a:off x="395288" y="1340768"/>
            <a:ext cx="8047374" cy="2705863"/>
          </a:xfrm>
          <a:prstGeom prst="rect">
            <a:avLst/>
          </a:prstGeom>
        </p:spPr>
      </p:pic>
      <p:pic>
        <p:nvPicPr>
          <p:cNvPr id="3" name="Grafik 3" descr="Ein Bild, das Person, Gebäude, draußen, Mann enthält.&#10;&#10;Beschreibung automatisch generiert.">
            <a:extLst>
              <a:ext uri="{FF2B5EF4-FFF2-40B4-BE49-F238E27FC236}">
                <a16:creationId xmlns:a16="http://schemas.microsoft.com/office/drawing/2014/main" id="{A682DC5A-6B39-D9BE-F309-BE9958FB5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337358"/>
            <a:ext cx="2944609" cy="195971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7C9573-D382-3947-8341-A02EABDF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05" y="2276872"/>
            <a:ext cx="3218191" cy="64363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D36767-95C7-5A5E-F699-B199575B9F9D}"/>
              </a:ext>
            </a:extLst>
          </p:cNvPr>
          <p:cNvSpPr txBox="1"/>
          <p:nvPr/>
        </p:nvSpPr>
        <p:spPr>
          <a:xfrm>
            <a:off x="394831" y="1844824"/>
            <a:ext cx="384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cap="all" dirty="0">
                <a:solidFill>
                  <a:schemeClr val="bg1"/>
                </a:solidFill>
                <a:latin typeface="+mj-lt"/>
              </a:rPr>
              <a:t>                 </a:t>
            </a:r>
            <a:r>
              <a:rPr lang="de-DE" sz="1600" b="1" cap="all" dirty="0">
                <a:solidFill>
                  <a:schemeClr val="bg1"/>
                </a:solidFill>
                <a:latin typeface="+mj-lt"/>
              </a:rPr>
              <a:t>mit Versicherungs-</a:t>
            </a:r>
          </a:p>
          <a:p>
            <a:r>
              <a:rPr lang="de-DE" sz="1600" b="1" cap="all" dirty="0" err="1">
                <a:solidFill>
                  <a:schemeClr val="bg1"/>
                </a:solidFill>
                <a:latin typeface="+mj-lt"/>
              </a:rPr>
              <a:t>zeiten</a:t>
            </a:r>
            <a:r>
              <a:rPr lang="de-DE" sz="1600" b="1" cap="all" dirty="0">
                <a:solidFill>
                  <a:schemeClr val="bg1"/>
                </a:solidFill>
                <a:latin typeface="+mj-lt"/>
              </a:rPr>
              <a:t> ab 01.01.1996</a:t>
            </a:r>
          </a:p>
          <a:p>
            <a:endParaRPr lang="de-DE" sz="1000" b="1" cap="all" dirty="0">
              <a:solidFill>
                <a:schemeClr val="bg1"/>
              </a:solidFill>
              <a:latin typeface="+mj-lt"/>
            </a:endParaRPr>
          </a:p>
          <a:p>
            <a:r>
              <a:rPr lang="de-DE" sz="1300" b="1" cap="all" dirty="0">
                <a:solidFill>
                  <a:schemeClr val="bg1"/>
                </a:solidFill>
                <a:latin typeface="+mj-lt"/>
              </a:rPr>
              <a:t>Sozialgeld 2023: 507,02 €/Monatlich</a:t>
            </a:r>
          </a:p>
        </p:txBody>
      </p:sp>
    </p:spTree>
    <p:extLst>
      <p:ext uri="{BB962C8B-B14F-4D97-AF65-F5344CB8AC3E}">
        <p14:creationId xmlns:p14="http://schemas.microsoft.com/office/powerpoint/2010/main" val="87946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056" y="488918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28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Änderung Frührente/Vorzeitige Renten </a:t>
            </a:r>
            <a:r>
              <a:rPr lang="de-DE" sz="2800" b="1" dirty="0">
                <a:solidFill>
                  <a:srgbClr val="4F8C0D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2024</a:t>
            </a:r>
            <a:endParaRPr lang="de-DE" sz="2000" dirty="0">
              <a:highlight>
                <a:srgbClr val="FFFF00"/>
              </a:highlight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340995" indent="-340995" eaLnBrk="1" hangingPunct="1">
              <a:lnSpc>
                <a:spcPct val="90000"/>
              </a:lnSpc>
              <a:defRPr/>
            </a:pPr>
            <a:r>
              <a:rPr lang="de-DE" sz="2000" dirty="0"/>
              <a:t>Frauen mit </a:t>
            </a: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2000" dirty="0"/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2000" dirty="0"/>
          </a:p>
          <a:p>
            <a:pPr marL="340995" indent="-340995" eaLnBrk="1" hangingPunct="1">
              <a:lnSpc>
                <a:spcPct val="90000"/>
              </a:lnSpc>
              <a:defRPr/>
            </a:pPr>
            <a:r>
              <a:rPr lang="de-DE" sz="2000" dirty="0"/>
              <a:t>bis zum Erreichen Rentenalter (heute 67 Jahre) Rentenhöchstbetrag bis zu 5 x des Mindestrentenbetrages (2023= 2.839,70€)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200" dirty="0"/>
          </a:p>
        </p:txBody>
      </p:sp>
      <p:pic>
        <p:nvPicPr>
          <p:cNvPr id="2" name="Grafik 2" descr="Ein Bild, das Tisch enthält.&#10;&#10;Beschreibung automatisch generiert.">
            <a:extLst>
              <a:ext uri="{FF2B5EF4-FFF2-40B4-BE49-F238E27FC236}">
                <a16:creationId xmlns:a16="http://schemas.microsoft.com/office/drawing/2014/main" id="{C3D8533C-953A-F6C1-605F-49B44000D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" r="249" b="72302"/>
          <a:stretch/>
        </p:blipFill>
        <p:spPr>
          <a:xfrm>
            <a:off x="467544" y="1340769"/>
            <a:ext cx="8047374" cy="1081798"/>
          </a:xfrm>
          <a:prstGeom prst="rect">
            <a:avLst/>
          </a:prstGeom>
        </p:spPr>
      </p:pic>
      <p:pic>
        <p:nvPicPr>
          <p:cNvPr id="3" name="Grafik 3" descr="Ein Bild, das Person, Gebäude, draußen, Mann enthält.&#10;&#10;Beschreibung automatisch generiert.">
            <a:extLst>
              <a:ext uri="{FF2B5EF4-FFF2-40B4-BE49-F238E27FC236}">
                <a16:creationId xmlns:a16="http://schemas.microsoft.com/office/drawing/2014/main" id="{A682DC5A-6B39-D9BE-F309-BE9958FB5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235" y="4695263"/>
            <a:ext cx="2253737" cy="1499922"/>
          </a:xfrm>
          <a:prstGeom prst="rect">
            <a:avLst/>
          </a:prstGeom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6698BD3-F643-5873-370A-73D392CE0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63097"/>
              </p:ext>
            </p:extLst>
          </p:nvPr>
        </p:nvGraphicFramePr>
        <p:xfrm>
          <a:off x="2122797" y="2793489"/>
          <a:ext cx="1968877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1041907638"/>
                    </a:ext>
                  </a:extLst>
                </a:gridCol>
                <a:gridCol w="1162427">
                  <a:extLst>
                    <a:ext uri="{9D8B030D-6E8A-4147-A177-3AD203B41FA5}">
                      <a16:colId xmlns:a16="http://schemas.microsoft.com/office/drawing/2014/main" val="91018799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u="none" strike="noStrike" dirty="0">
                          <a:effectLst/>
                        </a:rPr>
                        <a:t>Kind/er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MT"/>
                        </a:rPr>
                        <a:t>Sozialgeld</a:t>
                      </a: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917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u="none" strike="noStrike" dirty="0">
                          <a:effectLst/>
                        </a:rPr>
                        <a:t>1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u="none" strike="noStrike" dirty="0">
                          <a:effectLst/>
                        </a:rPr>
                        <a:t>2,8x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6678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-BoldMT"/>
                        </a:rPr>
                        <a:t>ab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2,6x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6159239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A815FD7A-CFF6-73FD-9E32-F7C8AE1F1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1412776"/>
            <a:ext cx="3600953" cy="100979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A8B5A29-219E-12E1-533C-8B7098407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890" y="1340769"/>
            <a:ext cx="4074518" cy="99891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AD8F9EF5-E0C7-3F1B-0EDC-8F48D885E64A}"/>
              </a:ext>
            </a:extLst>
          </p:cNvPr>
          <p:cNvSpPr txBox="1"/>
          <p:nvPr/>
        </p:nvSpPr>
        <p:spPr>
          <a:xfrm>
            <a:off x="4091674" y="1594505"/>
            <a:ext cx="423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+mj-lt"/>
              </a:rPr>
              <a:t>64 Jahre alt + 20 Beitragsjahre+ Rentenbetrag </a:t>
            </a:r>
            <a:r>
              <a:rPr lang="de-DE" sz="1800" b="1" i="0" dirty="0">
                <a:solidFill>
                  <a:srgbClr val="040C28"/>
                </a:solidFill>
                <a:effectLst/>
                <a:latin typeface="+mj-lt"/>
              </a:rPr>
              <a:t>≥ </a:t>
            </a:r>
            <a:r>
              <a:rPr lang="de-DE" sz="1800" b="1" i="0" dirty="0">
                <a:solidFill>
                  <a:srgbClr val="040C28"/>
                </a:solidFill>
                <a:effectLst/>
                <a:highlight>
                  <a:srgbClr val="FFFF00"/>
                </a:highlight>
                <a:latin typeface="+mj-lt"/>
              </a:rPr>
              <a:t>3 </a:t>
            </a:r>
            <a:r>
              <a:rPr lang="de-DE" sz="1800" b="1" i="0" dirty="0">
                <a:solidFill>
                  <a:srgbClr val="040C28"/>
                </a:solidFill>
                <a:effectLst/>
                <a:latin typeface="+mj-lt"/>
              </a:rPr>
              <a:t>Mal Sozialgeld</a:t>
            </a:r>
            <a:endParaRPr lang="de-DE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18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Frührente/Vorzeitige Renten</a:t>
            </a:r>
            <a:endParaRPr lang="de-DE" dirty="0"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914FA2-47E4-DAE3-1295-0F11AEBE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36912"/>
            <a:ext cx="8146365" cy="140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91" tIns="45648" rIns="91291" bIns="45648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1pPr>
            <a:lvl2pPr marL="4556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2pPr>
            <a:lvl3pPr marL="912813" indent="1588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3pPr>
            <a:lvl4pPr marL="1368425" indent="317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4pPr>
            <a:lvl5pPr marL="1825625" indent="317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anose="02020603050405020304" pitchFamily="18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  <a:defRPr/>
            </a:pPr>
            <a:r>
              <a:rPr lang="de-DE" sz="1800" dirty="0">
                <a:latin typeface="+mn-lt"/>
                <a:cs typeface="Arial"/>
              </a:rPr>
              <a:t>2023: Wartezeit 3 Monate Privatwirtschaft + 6 Monate öfftl. Bedienstete</a:t>
            </a:r>
          </a:p>
          <a:p>
            <a:pPr marL="285750" indent="-285750">
              <a:buFont typeface="Arial"/>
              <a:buChar char="•"/>
              <a:defRPr/>
            </a:pPr>
            <a:endParaRPr lang="de-DE" sz="1800" dirty="0">
              <a:latin typeface="+mn-lt"/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de-DE" sz="1800" dirty="0">
                <a:highlight>
                  <a:srgbClr val="FFFF00"/>
                </a:highlight>
                <a:latin typeface="+mn-lt"/>
                <a:cs typeface="Arial"/>
              </a:rPr>
              <a:t>2024: Wartezeit 7 Monate Privatwirtschaft + 9 Monate öfftl. Bedienstete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de-DE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Rentenhöhenbestimmung mit reinen beitragsbezogenen System und monatlicher Rentenhöchstbetrag € 2.394,44 (= 4 x Mindestrente)</a:t>
            </a:r>
          </a:p>
          <a:p>
            <a:pPr marL="285750" indent="-285750">
              <a:buFont typeface="Arial"/>
              <a:buChar char="•"/>
              <a:defRPr/>
            </a:pPr>
            <a:endParaRPr lang="de-DE" sz="1800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de-DE" sz="1800" dirty="0">
                <a:latin typeface="+mn-lt"/>
                <a:cs typeface="Arial"/>
              </a:rPr>
              <a:t>Unvereinbar mit selbständigen/ lohnabhängigen Arbeitseinkommen bis zum Erreichen des Rentenalters- (67 Jahre) - ausgen. Einkommen aus </a:t>
            </a:r>
            <a:r>
              <a:rPr lang="de-DE" sz="1800" b="1" dirty="0">
                <a:latin typeface="+mn-lt"/>
                <a:cs typeface="Arial"/>
              </a:rPr>
              <a:t>autonomer gelegentlicher</a:t>
            </a:r>
            <a:r>
              <a:rPr lang="de-DE" sz="1800" dirty="0">
                <a:latin typeface="+mn-lt"/>
                <a:cs typeface="Arial"/>
              </a:rPr>
              <a:t> Tätigkeit (bis € 5.000 brutto jährlich)</a:t>
            </a:r>
          </a:p>
          <a:p>
            <a:pPr marL="457200" indent="-457200">
              <a:defRPr/>
            </a:pPr>
            <a:endParaRPr lang="de-DE" kern="0" dirty="0">
              <a:cs typeface="Arial"/>
            </a:endParaRPr>
          </a:p>
          <a:p>
            <a:pPr>
              <a:buFont typeface="Wingdings" panose="05000000000000000000" pitchFamily="2" charset="2"/>
              <a:defRPr/>
            </a:pPr>
            <a:endParaRPr lang="de-DE" kern="0" dirty="0">
              <a:cs typeface="Times" panose="02020603050405020304" pitchFamily="18" charset="0"/>
            </a:endParaRPr>
          </a:p>
          <a:p>
            <a:pPr>
              <a:buFont typeface="Wingdings" panose="05000000000000000000" pitchFamily="2" charset="2"/>
              <a:defRPr/>
            </a:pPr>
            <a:endParaRPr lang="de-DE" kern="0" dirty="0">
              <a:cs typeface="Arial"/>
            </a:endParaRPr>
          </a:p>
          <a:p>
            <a:pPr marL="340995" indent="-340995">
              <a:buFontTx/>
              <a:buNone/>
              <a:defRPr/>
            </a:pPr>
            <a:endParaRPr lang="de-DE" kern="0" dirty="0">
              <a:cs typeface="Arial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kern="0" dirty="0">
              <a:cs typeface="Arial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defRPr/>
            </a:pPr>
            <a:endParaRPr lang="de-DE" kern="0" dirty="0">
              <a:cs typeface="Times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kern="0" dirty="0">
              <a:cs typeface="Arial"/>
            </a:endParaRPr>
          </a:p>
          <a:p>
            <a:pPr marL="340995" indent="-340995" eaLnBrk="1" hangingPunct="1">
              <a:lnSpc>
                <a:spcPct val="90000"/>
              </a:lnSpc>
              <a:buFontTx/>
              <a:buNone/>
              <a:defRPr/>
            </a:pPr>
            <a:endParaRPr lang="de-DE" kern="0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kern="0" dirty="0">
              <a:solidFill>
                <a:srgbClr val="4F8C0D"/>
              </a:solidFill>
              <a:latin typeface="Arial"/>
              <a:cs typeface="Arial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kern="0" dirty="0">
              <a:solidFill>
                <a:srgbClr val="4F8C0D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SzPct val="75000"/>
              <a:buFont typeface="Wingdings" panose="05000000000000000000" pitchFamily="2" charset="2"/>
              <a:buNone/>
              <a:defRPr/>
            </a:pPr>
            <a:endParaRPr lang="de-DE" sz="1200" kern="0" dirty="0">
              <a:solidFill>
                <a:srgbClr val="000000"/>
              </a:solidFill>
              <a:latin typeface="+mj-lt"/>
              <a:ea typeface="+mj-ea"/>
              <a:cs typeface="Arial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05D404C-B3EF-2562-3550-1B11FD3C3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022627"/>
              </p:ext>
            </p:extLst>
          </p:nvPr>
        </p:nvGraphicFramePr>
        <p:xfrm>
          <a:off x="971600" y="1317881"/>
          <a:ext cx="6553422" cy="1251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6712">
                  <a:extLst>
                    <a:ext uri="{9D8B030D-6E8A-4147-A177-3AD203B41FA5}">
                      <a16:colId xmlns:a16="http://schemas.microsoft.com/office/drawing/2014/main" val="67968429"/>
                    </a:ext>
                  </a:extLst>
                </a:gridCol>
                <a:gridCol w="3276710">
                  <a:extLst>
                    <a:ext uri="{9D8B030D-6E8A-4147-A177-3AD203B41FA5}">
                      <a16:colId xmlns:a16="http://schemas.microsoft.com/office/drawing/2014/main" val="3998004072"/>
                    </a:ext>
                  </a:extLst>
                </a:gridCol>
              </a:tblGrid>
              <a:tr h="62559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u="none" strike="noStrike" dirty="0">
                          <a:effectLst/>
                        </a:rPr>
                        <a:t>QUOTE 102 – Jahr 2022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97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none" strike="noStrike" dirty="0">
                          <a:effectLst/>
                        </a:rPr>
                        <a:t>QUOTE 103 – Jahr 2023</a:t>
                      </a:r>
                      <a:r>
                        <a:rPr lang="de-DE" sz="20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/24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-Bold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924877"/>
                  </a:ext>
                </a:extLst>
              </a:tr>
              <a:tr h="62559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64 Jahre alt</a:t>
                      </a:r>
                    </a:p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38 Beitragsjahre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62 Jahre alt</a:t>
                      </a:r>
                    </a:p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41 Beitragsjahre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4177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02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Frührenten/andere vorzeitige Renten</a:t>
            </a:r>
            <a:endParaRPr lang="de-DE" dirty="0"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/>
          </a:p>
          <a:p>
            <a:pPr marL="0" indent="0">
              <a:buNone/>
              <a:defRPr/>
            </a:pPr>
            <a:endParaRPr lang="de-DE" dirty="0">
              <a:cs typeface="Arial"/>
            </a:endParaRPr>
          </a:p>
          <a:p>
            <a:pPr marL="340995" indent="-340995"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dirty="0"/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200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75B062B-BE02-CBC3-B254-EC419900D3FB}"/>
              </a:ext>
            </a:extLst>
          </p:cNvPr>
          <p:cNvGrpSpPr/>
          <p:nvPr/>
        </p:nvGrpSpPr>
        <p:grpSpPr>
          <a:xfrm>
            <a:off x="390735" y="1167857"/>
            <a:ext cx="8010083" cy="3128152"/>
            <a:chOff x="541791" y="1641170"/>
            <a:chExt cx="7738180" cy="3067730"/>
          </a:xfrm>
        </p:grpSpPr>
        <p:pic>
          <p:nvPicPr>
            <p:cNvPr id="2" name="Grafik 2" descr="Ein Bild, das Text enthält.&#10;&#10;Beschreibung automatisch generiert.">
              <a:extLst>
                <a:ext uri="{FF2B5EF4-FFF2-40B4-BE49-F238E27FC236}">
                  <a16:creationId xmlns:a16="http://schemas.microsoft.com/office/drawing/2014/main" id="{6D47C685-ED73-2C9D-BA79-1A2A0F1E8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" t="59780" r="130" b="220"/>
            <a:stretch/>
          </p:blipFill>
          <p:spPr>
            <a:xfrm>
              <a:off x="544827" y="2879840"/>
              <a:ext cx="7735144" cy="1829060"/>
            </a:xfrm>
            <a:prstGeom prst="rect">
              <a:avLst/>
            </a:prstGeom>
          </p:spPr>
        </p:pic>
        <p:pic>
          <p:nvPicPr>
            <p:cNvPr id="3" name="Grafik 2" descr="Ein Bild, das Text enthält.&#10;&#10;Beschreibung automatisch generiert.">
              <a:extLst>
                <a:ext uri="{FF2B5EF4-FFF2-40B4-BE49-F238E27FC236}">
                  <a16:creationId xmlns:a16="http://schemas.microsoft.com/office/drawing/2014/main" id="{26F7D750-88F2-75F2-2BB5-2DCE6544A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30" b="72967"/>
            <a:stretch/>
          </p:blipFill>
          <p:spPr>
            <a:xfrm>
              <a:off x="541791" y="1641170"/>
              <a:ext cx="7738173" cy="1236122"/>
            </a:xfrm>
            <a:prstGeom prst="rect">
              <a:avLst/>
            </a:prstGeom>
          </p:spPr>
        </p:pic>
      </p:grpSp>
      <p:pic>
        <p:nvPicPr>
          <p:cNvPr id="6" name="Grafik 6" descr="Ein Bild, das Person, drinnen, Nudelholz enthält.&#10;&#10;Beschreibung automatisch generiert.">
            <a:extLst>
              <a:ext uri="{FF2B5EF4-FFF2-40B4-BE49-F238E27FC236}">
                <a16:creationId xmlns:a16="http://schemas.microsoft.com/office/drawing/2014/main" id="{8852FCA5-EEC4-8FDB-5AE4-CC098E29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9766" y="4478344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F7E8948-94E5-4B45-81EB-287F59544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497887" cy="525621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Option Frau für „</a:t>
            </a:r>
            <a:r>
              <a:rPr lang="de-DE" sz="3300" b="1" dirty="0" err="1">
                <a:solidFill>
                  <a:srgbClr val="4F8C0D"/>
                </a:solidFill>
                <a:latin typeface="+mj-lt"/>
                <a:ea typeface="+mj-ea"/>
                <a:cs typeface="+mj-cs"/>
              </a:rPr>
              <a:t>Caregiver</a:t>
            </a:r>
            <a:r>
              <a:rPr lang="de-DE" sz="3300" b="1" dirty="0">
                <a:solidFill>
                  <a:srgbClr val="4F8C0D"/>
                </a:solidFill>
                <a:latin typeface="+mj-lt"/>
                <a:ea typeface="+mj-ea"/>
                <a:cs typeface="+mj-cs"/>
              </a:rPr>
              <a:t>“</a:t>
            </a:r>
            <a:endParaRPr lang="de-DE" dirty="0">
              <a:ea typeface="+mj-ea"/>
              <a:cs typeface="+mj-cs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u="sng" dirty="0"/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cs typeface="Arial"/>
              </a:rPr>
              <a:t>35 Beitragsjahre bis 31.12.22</a:t>
            </a:r>
            <a:r>
              <a:rPr lang="de-DE" sz="2000" dirty="0">
                <a:highlight>
                  <a:srgbClr val="FFFF00"/>
                </a:highlight>
                <a:cs typeface="Arial"/>
              </a:rPr>
              <a:t>/23</a:t>
            </a:r>
            <a:r>
              <a:rPr lang="de-DE" sz="2000" dirty="0">
                <a:cs typeface="Arial"/>
              </a:rPr>
              <a:t>  +</a:t>
            </a: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de-DE" sz="2000" dirty="0">
              <a:cs typeface="Arial"/>
            </a:endParaRPr>
          </a:p>
          <a:p>
            <a:pPr>
              <a:buClrTx/>
              <a:buFont typeface="Arial" panose="020B0604020202020204" pitchFamily="34" charset="0"/>
              <a:buChar char="•"/>
              <a:defRPr/>
            </a:pPr>
            <a:endParaRPr lang="de-DE" dirty="0">
              <a:cs typeface="Arial"/>
            </a:endParaRPr>
          </a:p>
          <a:p>
            <a:pPr eaLnBrk="1" hangingPunct="1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de-DE" sz="2000" kern="1200" dirty="0">
                <a:cs typeface="Arial"/>
              </a:rPr>
              <a:t>Zzgl. besondere Voraussetzungen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kern="1200" dirty="0">
                <a:cs typeface="Arial"/>
              </a:rPr>
              <a:t>Frauen vorbehalten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kern="1200" dirty="0">
                <a:cs typeface="Arial"/>
              </a:rPr>
              <a:t>Rentenhöhe lt. beitragsbezogenen Berechnungssystem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000" kern="1200" dirty="0">
                <a:cs typeface="Arial"/>
              </a:rPr>
              <a:t>In den meisten Fällen nicht zu empfehlen</a:t>
            </a:r>
            <a:endParaRPr lang="de-DE" sz="2000" dirty="0">
              <a:cs typeface="Arial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+mj-cs"/>
            </a:endParaRPr>
          </a:p>
          <a:p>
            <a:pPr marL="340995" indent="-340995" eaLnBrk="1" hangingPunct="1">
              <a:lnSpc>
                <a:spcPct val="90000"/>
              </a:lnSpc>
              <a:defRPr/>
            </a:pPr>
            <a:endParaRPr lang="de-DE" sz="3300" b="1" dirty="0">
              <a:solidFill>
                <a:srgbClr val="4F8C0D"/>
              </a:solidFill>
              <a:latin typeface="+mj-lt"/>
              <a:ea typeface="+mj-ea"/>
              <a:cs typeface="Arial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ClrTx/>
              <a:buSzPct val="75000"/>
              <a:buFont typeface="Wingdings" panose="05000000000000000000" pitchFamily="2" charset="2"/>
              <a:buNone/>
              <a:defRPr/>
            </a:pPr>
            <a:endParaRPr lang="de-DE" sz="1200" dirty="0"/>
          </a:p>
        </p:txBody>
      </p:sp>
      <p:pic>
        <p:nvPicPr>
          <p:cNvPr id="13" name="Grafik 13" descr="Ein Bild, das Person, Frau, drinnen enthält.&#10;&#10;Beschreibung automatisch generiert.">
            <a:extLst>
              <a:ext uri="{FF2B5EF4-FFF2-40B4-BE49-F238E27FC236}">
                <a16:creationId xmlns:a16="http://schemas.microsoft.com/office/drawing/2014/main" id="{AE94CA6B-FAD7-CA31-E7A8-0E885A686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6" t="4622" r="224" b="420"/>
          <a:stretch/>
        </p:blipFill>
        <p:spPr>
          <a:xfrm>
            <a:off x="5724128" y="4149849"/>
            <a:ext cx="3096344" cy="2287168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BFD3EE9-6C1C-D8F8-EE75-6CB58895A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37759"/>
              </p:ext>
            </p:extLst>
          </p:nvPr>
        </p:nvGraphicFramePr>
        <p:xfrm>
          <a:off x="6948264" y="1389604"/>
          <a:ext cx="1872208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238">
                  <a:extLst>
                    <a:ext uri="{9D8B030D-6E8A-4147-A177-3AD203B41FA5}">
                      <a16:colId xmlns:a16="http://schemas.microsoft.com/office/drawing/2014/main" val="2003993355"/>
                    </a:ext>
                  </a:extLst>
                </a:gridCol>
                <a:gridCol w="733970">
                  <a:extLst>
                    <a:ext uri="{9D8B030D-6E8A-4147-A177-3AD203B41FA5}">
                      <a16:colId xmlns:a16="http://schemas.microsoft.com/office/drawing/2014/main" val="104190763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Alter (2023)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Kind/er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rial-Bold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917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59 Jahre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ab 2 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678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60 Jahre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1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61592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61 Jahre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/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3371889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3E792508-E020-2564-C663-4596053FE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31733"/>
              </p:ext>
            </p:extLst>
          </p:nvPr>
        </p:nvGraphicFramePr>
        <p:xfrm>
          <a:off x="5004048" y="1396641"/>
          <a:ext cx="1857376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238">
                  <a:extLst>
                    <a:ext uri="{9D8B030D-6E8A-4147-A177-3AD203B41FA5}">
                      <a16:colId xmlns:a16="http://schemas.microsoft.com/office/drawing/2014/main" val="2003993355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104190763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Alter (2022)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Kind/er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>
                    <a:solidFill>
                      <a:srgbClr val="B8C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9173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58 Jahre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ab 2 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66786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59 Jahre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1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61592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u="none" strike="noStrike" dirty="0">
                          <a:effectLst/>
                        </a:rPr>
                        <a:t>60 Jahre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>
                          <a:effectLst/>
                        </a:rPr>
                        <a:t>/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-BoldM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337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40598"/>
      </p:ext>
    </p:extLst>
  </p:cSld>
  <p:clrMapOvr>
    <a:masterClrMapping/>
  </p:clrMapOvr>
</p:sld>
</file>

<file path=ppt/theme/theme1.xml><?xml version="1.0" encoding="utf-8"?>
<a:theme xmlns:a="http://schemas.openxmlformats.org/drawingml/2006/main" name="SBB-Folienvorlage">
  <a:themeElements>
    <a:clrScheme name="SBB-Folien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BB-Folien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SBB-Folien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B-Folien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B-Folien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B-Folien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B-Folien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B-Folien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B-Folien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0c9d2b-410b-42c5-8a69-1bbabef966c5">
      <Terms xmlns="http://schemas.microsoft.com/office/infopath/2007/PartnerControls"/>
    </lcf76f155ced4ddcb4097134ff3c332f>
    <TaxCatchAll xmlns="9cce9077-7868-4b23-9463-4c046d5a87f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336F2D97B6164487511F721A3DAFAB" ma:contentTypeVersion="16" ma:contentTypeDescription="Ein neues Dokument erstellen." ma:contentTypeScope="" ma:versionID="70abb90bf8d3cbc8a523a75cf7bf3de7">
  <xsd:schema xmlns:xsd="http://www.w3.org/2001/XMLSchema" xmlns:xs="http://www.w3.org/2001/XMLSchema" xmlns:p="http://schemas.microsoft.com/office/2006/metadata/properties" xmlns:ns2="720c9d2b-410b-42c5-8a69-1bbabef966c5" xmlns:ns3="9cce9077-7868-4b23-9463-4c046d5a87fb" targetNamespace="http://schemas.microsoft.com/office/2006/metadata/properties" ma:root="true" ma:fieldsID="a303e058e1d3fbf441494bb5372a0ec6" ns2:_="" ns3:_="">
    <xsd:import namespace="720c9d2b-410b-42c5-8a69-1bbabef966c5"/>
    <xsd:import namespace="9cce9077-7868-4b23-9463-4c046d5a87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c9d2b-410b-42c5-8a69-1bbabef96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2a20763e-5406-45ed-a599-00c5dcd0a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e9077-7868-4b23-9463-4c046d5a87f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3958781-7ef8-4201-8ab4-c48a54fc70af}" ma:internalName="TaxCatchAll" ma:showField="CatchAllData" ma:web="9cce9077-7868-4b23-9463-4c046d5a87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08944D7-67FE-4A76-9DE1-C735CE8EB3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DB6732-7F94-4033-96A5-83FB250FCE5F}">
  <ds:schemaRefs>
    <ds:schemaRef ds:uri="http://schemas.microsoft.com/office/2006/metadata/properties"/>
    <ds:schemaRef ds:uri="http://schemas.microsoft.com/office/infopath/2007/PartnerControls"/>
    <ds:schemaRef ds:uri="720c9d2b-410b-42c5-8a69-1bbabef966c5"/>
    <ds:schemaRef ds:uri="9cce9077-7868-4b23-9463-4c046d5a87fb"/>
  </ds:schemaRefs>
</ds:datastoreItem>
</file>

<file path=customXml/itemProps3.xml><?xml version="1.0" encoding="utf-8"?>
<ds:datastoreItem xmlns:ds="http://schemas.openxmlformats.org/officeDocument/2006/customXml" ds:itemID="{F5B9C774-5763-4D26-971D-C0B86DAD29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0c9d2b-410b-42c5-8a69-1bbabef966c5"/>
    <ds:schemaRef ds:uri="9cce9077-7868-4b23-9463-4c046d5a87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9EBAA3-468A-4B14-AE0F-A779A8AC385C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 PowerPoint Neu</Template>
  <TotalTime>0</TotalTime>
  <Words>652</Words>
  <Application>Microsoft Office PowerPoint</Application>
  <PresentationFormat>Bildschirmpräsentation (4:3)</PresentationFormat>
  <Paragraphs>200</Paragraphs>
  <Slides>21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Arial </vt:lpstr>
      <vt:lpstr>Arial-BoldMT</vt:lpstr>
      <vt:lpstr>ArialMT</vt:lpstr>
      <vt:lpstr>Calibri</vt:lpstr>
      <vt:lpstr>Times</vt:lpstr>
      <vt:lpstr>Wingdings</vt:lpstr>
      <vt:lpstr>SBB-Folienvorlage</vt:lpstr>
      <vt:lpstr>Rentenvoraussetzungen 2023 und mögliche Neuerungen 2024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Altersrente </vt:lpstr>
      <vt:lpstr>Altersrente 2024 </vt:lpstr>
      <vt:lpstr>Altersrente </vt:lpstr>
      <vt:lpstr>Neuerung lohnbezogenen Rentenanteils für öfftl. Bedienstete 2024</vt:lpstr>
      <vt:lpstr>Tabelle Neu lt. Bozza Bilanzgesetz 2024</vt:lpstr>
      <vt:lpstr>Tab. mit bisherigen Umwandlungskoef.</vt:lpstr>
      <vt:lpstr>PowerPoint-Präsentation</vt:lpstr>
      <vt:lpstr>PowerPoint-Präsentation</vt:lpstr>
      <vt:lpstr>Nachkauf von Versicherungslücken 2024</vt:lpstr>
      <vt:lpstr>Anmerkung</vt:lpstr>
      <vt:lpstr>  Bauernbund Patronat ENAPA Dienst für alle Bürger/innen </vt:lpstr>
    </vt:vector>
  </TitlesOfParts>
  <Company>Südtiroler Bauernbund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Barbara Furggler</dc:creator>
  <cp:lastModifiedBy>Thurner Maximilian</cp:lastModifiedBy>
  <cp:revision>572</cp:revision>
  <cp:lastPrinted>2023-11-22T09:53:12Z</cp:lastPrinted>
  <dcterms:created xsi:type="dcterms:W3CDTF">2010-02-12T09:08:06Z</dcterms:created>
  <dcterms:modified xsi:type="dcterms:W3CDTF">2023-11-28T14:27:07Z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JCP7W4K5MN2E-248-98</vt:lpwstr>
  </property>
  <property fmtid="{D5CDD505-2E9C-101B-9397-08002B2CF9AE}" pid="3" name="_dlc_DocIdItemGuid">
    <vt:lpwstr>7e838f94-1ad7-4ebe-af9b-1ad3cd8d4aed</vt:lpwstr>
  </property>
  <property fmtid="{D5CDD505-2E9C-101B-9397-08002B2CF9AE}" pid="4" name="_dlc_DocIdUrl">
    <vt:lpwstr>http://sbbintranet.sbb.it/PatronatENAPA/_layouts/15/DocIdRedir.aspx?ID=JCP7W4K5MN2E-248-98, JCP7W4K5MN2E-248-98</vt:lpwstr>
  </property>
  <property fmtid="{D5CDD505-2E9C-101B-9397-08002B2CF9AE}" pid="5" name="ContentTypeId">
    <vt:lpwstr>0x0101005C336F2D97B6164487511F721A3DAFAB</vt:lpwstr>
  </property>
</Properties>
</file>